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8" r:id="rId1"/>
  </p:sldMasterIdLst>
  <p:notesMasterIdLst>
    <p:notesMasterId r:id="rId18"/>
  </p:notesMasterIdLst>
  <p:sldIdLst>
    <p:sldId id="256" r:id="rId2"/>
    <p:sldId id="257" r:id="rId3"/>
    <p:sldId id="284" r:id="rId4"/>
    <p:sldId id="280" r:id="rId5"/>
    <p:sldId id="266" r:id="rId6"/>
    <p:sldId id="286" r:id="rId7"/>
    <p:sldId id="285" r:id="rId8"/>
    <p:sldId id="287" r:id="rId9"/>
    <p:sldId id="261" r:id="rId10"/>
    <p:sldId id="268" r:id="rId11"/>
    <p:sldId id="272" r:id="rId12"/>
    <p:sldId id="270" r:id="rId13"/>
    <p:sldId id="273" r:id="rId14"/>
    <p:sldId id="275" r:id="rId15"/>
    <p:sldId id="277" r:id="rId16"/>
    <p:sldId id="279" r:id="rId1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516" y="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2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F61E23-4FA2-4746-ADCF-A49B5CAD11A0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84499-1B4B-4CCD-94D2-3C8EB230918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754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7453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8226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1736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3030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9505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376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4519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372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7953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1" dirty="0" smtClean="0"/>
              <a:t>Problemas enfrentados: </a:t>
            </a:r>
            <a:r>
              <a:rPr lang="pt-BR" dirty="0" smtClean="0"/>
              <a:t>longo tempo de espera – mais de 100 dias para a entrega. Desde setembro/2013, fábrica passou a funcionar em 3 turnos para dar conta da alta demanda.</a:t>
            </a:r>
            <a:r>
              <a:rPr lang="pt-BR" dirty="0" smtClean="0">
                <a:solidFill>
                  <a:srgbClr val="FF0000"/>
                </a:solidFill>
              </a:rPr>
              <a:t> Hoje as lojas garantem a pronta entrega</a:t>
            </a:r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139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4</a:t>
            </a:fld>
            <a:endParaRPr lang="en-US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197391"/>
              </p:ext>
            </p:extLst>
          </p:nvPr>
        </p:nvGraphicFramePr>
        <p:xfrm>
          <a:off x="692696" y="5580112"/>
          <a:ext cx="5184576" cy="2520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994"/>
                <a:gridCol w="1435222"/>
                <a:gridCol w="720080"/>
                <a:gridCol w="432048"/>
                <a:gridCol w="1368152"/>
                <a:gridCol w="720080"/>
              </a:tblGrid>
              <a:tr h="612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Modelo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Vendas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2013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Modelo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Vendas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2013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702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1o. Volkswagen Gol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255.055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6o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Chevrolet Onix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122.340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619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2o. Fiat Uno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184.376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7o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Volkswagen Fox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113.708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562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3o. Fiat Palio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177.031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8o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Renault Sandero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102.520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4229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4o. Ford Fiesta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137.547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9o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Chevrolet Celta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74.655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5o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5o. Hyundai HB20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122.383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10o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Fiat Punto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40.407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069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1" dirty="0"/>
              <a:t>3. Ambiente Atual x Ambiente Futuro: </a:t>
            </a:r>
            <a:r>
              <a:rPr lang="pt-BR" dirty="0"/>
              <a:t>vide orientações no PPT da Aula 1 -  slide do roteiro para o trabalho em grupo e da Aula 2 (exemplos dos slides 42 a 53) - Este ponto é grande, sugiro dividir entre 2 pessoas;</a:t>
            </a:r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542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r>
              <a:rPr lang="pt-BR" b="1" dirty="0"/>
              <a:t>4. Identificar </a:t>
            </a:r>
            <a:r>
              <a:rPr lang="pt-BR" b="1" dirty="0" err="1"/>
              <a:t>APLs</a:t>
            </a:r>
            <a:r>
              <a:rPr lang="pt-BR" b="1" dirty="0"/>
              <a:t> / Clusters no setor escolhido: </a:t>
            </a:r>
            <a:r>
              <a:rPr lang="pt-BR" dirty="0"/>
              <a:t>Orientações do penúltimo slide do PPT da Aula 6; </a:t>
            </a:r>
          </a:p>
          <a:p>
            <a:pPr fontAlgn="t"/>
            <a:r>
              <a:rPr lang="pt-BR" dirty="0"/>
              <a:t>- Existem??? Pensar em toda cadeia produtiva... ou cadeia de valor.</a:t>
            </a:r>
            <a:br>
              <a:rPr lang="pt-BR" dirty="0"/>
            </a:br>
            <a:r>
              <a:rPr lang="pt-BR" dirty="0"/>
              <a:t>- Se existirem analisar pontos fortes, fracos, oportunidades e ameaças.</a:t>
            </a:r>
            <a:br>
              <a:rPr lang="pt-BR" dirty="0"/>
            </a:br>
            <a:r>
              <a:rPr lang="pt-BR" dirty="0"/>
              <a:t>- Se não existirem, discutir as prováveis causas e se seria interessante para o setor uma organização deste tipo.</a:t>
            </a:r>
            <a:br>
              <a:rPr lang="pt-BR" dirty="0"/>
            </a:br>
            <a:endParaRPr lang="pt-BR" dirty="0"/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542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r>
              <a:rPr lang="pt-BR" b="1" dirty="0"/>
              <a:t>4. Identificar </a:t>
            </a:r>
            <a:r>
              <a:rPr lang="pt-BR" b="1" dirty="0" err="1"/>
              <a:t>APLs</a:t>
            </a:r>
            <a:r>
              <a:rPr lang="pt-BR" b="1" dirty="0"/>
              <a:t> / Clusters no setor escolhido: </a:t>
            </a:r>
            <a:r>
              <a:rPr lang="pt-BR" dirty="0"/>
              <a:t>Orientações do penúltimo slide do PPT da Aula 6; </a:t>
            </a:r>
          </a:p>
          <a:p>
            <a:pPr fontAlgn="t"/>
            <a:r>
              <a:rPr lang="pt-BR" dirty="0"/>
              <a:t>- Existem??? Pensar em toda cadeia produtiva... ou cadeia de valor.</a:t>
            </a:r>
            <a:br>
              <a:rPr lang="pt-BR" dirty="0"/>
            </a:br>
            <a:r>
              <a:rPr lang="pt-BR" dirty="0"/>
              <a:t>- Se existirem analisar pontos fortes, fracos, oportunidades e ameaças.</a:t>
            </a:r>
            <a:br>
              <a:rPr lang="pt-BR" dirty="0"/>
            </a:br>
            <a:r>
              <a:rPr lang="pt-BR" dirty="0"/>
              <a:t>- Se não existirem, discutir as prováveis causas e se seria interessante para o setor uma organização deste tipo.</a:t>
            </a:r>
            <a:br>
              <a:rPr lang="pt-BR" dirty="0"/>
            </a:br>
            <a:endParaRPr lang="pt-BR" dirty="0"/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542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t"/>
            <a:r>
              <a:rPr lang="pt-BR" b="1" dirty="0"/>
              <a:t>4. Identificar </a:t>
            </a:r>
            <a:r>
              <a:rPr lang="pt-BR" b="1" dirty="0" err="1"/>
              <a:t>APLs</a:t>
            </a:r>
            <a:r>
              <a:rPr lang="pt-BR" b="1" dirty="0"/>
              <a:t> / Clusters no setor escolhido: </a:t>
            </a:r>
            <a:r>
              <a:rPr lang="pt-BR" dirty="0"/>
              <a:t>Orientações do penúltimo slide do PPT da Aula 6; </a:t>
            </a:r>
          </a:p>
          <a:p>
            <a:pPr fontAlgn="t"/>
            <a:r>
              <a:rPr lang="pt-BR" dirty="0"/>
              <a:t>- Existem??? Pensar em toda cadeia produtiva... ou cadeia de valor.</a:t>
            </a:r>
            <a:br>
              <a:rPr lang="pt-BR" dirty="0"/>
            </a:br>
            <a:r>
              <a:rPr lang="pt-BR" dirty="0"/>
              <a:t>- Se existirem analisar pontos fortes, fracos, oportunidades e ameaças.</a:t>
            </a:r>
            <a:br>
              <a:rPr lang="pt-BR" dirty="0"/>
            </a:br>
            <a:r>
              <a:rPr lang="pt-BR" dirty="0"/>
              <a:t>- Se não existirem, discutir as prováveis causas e se seria interessante para o setor uma organização deste tipo.</a:t>
            </a:r>
            <a:br>
              <a:rPr lang="pt-BR" dirty="0"/>
            </a:br>
            <a:endParaRPr lang="pt-BR" dirty="0"/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3542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4499-1B4B-4CCD-94D2-3C8EB230918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24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24/03/2014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24/03/2014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24/03/2014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24/03/2014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24/03/2014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24/03/2014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24/03/2014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24/03/2014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24/03/2014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24/03/2014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24/03/2014</a:t>
            </a:fld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D5B62A3-4221-456A-9B6D-00E3C1F13984}" type="datetimeFigureOut">
              <a:rPr lang="pt-BR" smtClean="0"/>
              <a:pPr/>
              <a:t>24/03/2014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5" r:id="rId7"/>
    <p:sldLayoutId id="2147484136" r:id="rId8"/>
    <p:sldLayoutId id="2147484137" r:id="rId9"/>
    <p:sldLayoutId id="2147484138" r:id="rId10"/>
    <p:sldLayoutId id="214748413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jornalmelhorauto.com.br/noticias/lancamentos-de-carros-2014-hatches-compactos/" TargetMode="External"/><Relationship Id="rId3" Type="http://schemas.openxmlformats.org/officeDocument/2006/relationships/hyperlink" Target="http://noticias.r7.com/carros/fotos/conheca-os-concorrentes-que-o-hyundai-hb20-ira-enfrentar-20120913-1.html#fotos" TargetMode="External"/><Relationship Id="rId7" Type="http://schemas.openxmlformats.org/officeDocument/2006/relationships/hyperlink" Target="http://classificados.folha.uol.com.br/veiculos/1247353-chevrolet-onix-e-hyundai-hb20-vencem-disputa-de-compactos.s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fenabrave.org.br/" TargetMode="External"/><Relationship Id="rId5" Type="http://schemas.openxmlformats.org/officeDocument/2006/relationships/hyperlink" Target="http://revistaautoesporte.globo.com/Noticias/noticia/2013/10/hyundai-hb20-completa-um-ano-no-mercado.html" TargetMode="External"/><Relationship Id="rId10" Type="http://schemas.openxmlformats.org/officeDocument/2006/relationships/hyperlink" Target="http://quatrorodas.abril.com.br/carros/comparativos/hatches-compactos-729449.shtml" TargetMode="External"/><Relationship Id="rId4" Type="http://schemas.openxmlformats.org/officeDocument/2006/relationships/hyperlink" Target="http://revista.webmotors.com.br/mercado/hyundai-hb20-ja-e-o-quarto-modelo-mais-vendido-no-brasil/1333467143195" TargetMode="External"/><Relationship Id="rId9" Type="http://schemas.openxmlformats.org/officeDocument/2006/relationships/hyperlink" Target="http://carros.ig.com.br/ranking/mais+vendidos+todas+as+marcas+hatch+compacto+todos+os+paises+em+2013/01_2_1_00_12_00_00_00_2013_1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67544" y="1052736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pt-BR" sz="4400" b="1" dirty="0" smtClean="0"/>
              <a:t>Novos Modelos de Negócio</a:t>
            </a:r>
            <a:br>
              <a:rPr lang="pt-BR" sz="4400" b="1" dirty="0" smtClean="0"/>
            </a:br>
            <a:r>
              <a:rPr lang="pt-BR" sz="4400" b="1" dirty="0" smtClean="0"/>
              <a:t>Setor Automobilístico</a:t>
            </a:r>
            <a:endParaRPr lang="pt-BR" sz="4400" b="1" dirty="0"/>
          </a:p>
        </p:txBody>
      </p:sp>
      <p:pic>
        <p:nvPicPr>
          <p:cNvPr id="1030" name="Picture 6" descr="http://www.autoportal.hr/slike/2010/660/novi_slogan_logo_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140968"/>
            <a:ext cx="2992057" cy="269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ítulo 2"/>
          <p:cNvSpPr txBox="1">
            <a:spLocks/>
          </p:cNvSpPr>
          <p:nvPr/>
        </p:nvSpPr>
        <p:spPr>
          <a:xfrm>
            <a:off x="5292080" y="3261556"/>
            <a:ext cx="4104456" cy="2783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en-US" sz="2200" b="1" u="sng" dirty="0" err="1" smtClean="0">
                <a:solidFill>
                  <a:schemeClr val="tx1"/>
                </a:solidFill>
              </a:rPr>
              <a:t>Grupo</a:t>
            </a:r>
            <a:r>
              <a:rPr lang="en-US" sz="2200" b="1" u="sng" dirty="0" smtClean="0">
                <a:solidFill>
                  <a:schemeClr val="tx1"/>
                </a:solidFill>
              </a:rPr>
              <a:t> 3</a:t>
            </a:r>
          </a:p>
          <a:p>
            <a:pPr marL="0" indent="0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Alessandra </a:t>
            </a:r>
            <a:r>
              <a:rPr lang="en-US" sz="2200" dirty="0" err="1" smtClean="0">
                <a:solidFill>
                  <a:schemeClr val="tx1"/>
                </a:solidFill>
              </a:rPr>
              <a:t>Petito</a:t>
            </a:r>
            <a:endParaRPr lang="en-US" sz="2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Hugo </a:t>
            </a:r>
            <a:r>
              <a:rPr lang="en-US" sz="2200" dirty="0" err="1" smtClean="0">
                <a:solidFill>
                  <a:schemeClr val="tx1"/>
                </a:solidFill>
              </a:rPr>
              <a:t>Separovic</a:t>
            </a:r>
            <a:endParaRPr lang="en-US" sz="2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Marcelo Silva</a:t>
            </a:r>
          </a:p>
          <a:p>
            <a:pPr marL="0" indent="0">
              <a:buNone/>
            </a:pPr>
            <a:r>
              <a:rPr lang="en-US" sz="2200" dirty="0" smtClean="0">
                <a:solidFill>
                  <a:schemeClr val="tx1"/>
                </a:solidFill>
              </a:rPr>
              <a:t>Rafael de </a:t>
            </a:r>
            <a:r>
              <a:rPr lang="en-US" sz="2200" dirty="0" err="1" smtClean="0">
                <a:solidFill>
                  <a:schemeClr val="tx1"/>
                </a:solidFill>
              </a:rPr>
              <a:t>Marchi</a:t>
            </a:r>
            <a:endParaRPr lang="en-US" sz="2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200" dirty="0" err="1" smtClean="0">
                <a:solidFill>
                  <a:schemeClr val="tx1"/>
                </a:solidFill>
              </a:rPr>
              <a:t>Sílvia</a:t>
            </a:r>
            <a:r>
              <a:rPr lang="en-US" sz="2200" dirty="0" smtClean="0">
                <a:solidFill>
                  <a:schemeClr val="tx1"/>
                </a:solidFill>
              </a:rPr>
              <a:t> Miranda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3871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Hyundai – Evolução Histórica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pt-BR" dirty="0"/>
              <a:t>Criada em </a:t>
            </a:r>
            <a:r>
              <a:rPr lang="pt-BR" dirty="0" smtClean="0"/>
              <a:t>1967 – dedicava-se à montagem de  carros norte- americanos (consumo interno)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1975 </a:t>
            </a:r>
            <a:r>
              <a:rPr lang="pt-BR" dirty="0"/>
              <a:t>- produção do compacto </a:t>
            </a:r>
            <a:r>
              <a:rPr lang="pt-BR" dirty="0" err="1" smtClean="0"/>
              <a:t>Pony</a:t>
            </a:r>
            <a:endParaRPr lang="pt-BR" dirty="0" smtClean="0"/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1980 - </a:t>
            </a:r>
            <a:r>
              <a:rPr lang="pt-BR" dirty="0"/>
              <a:t>produção do </a:t>
            </a:r>
            <a:r>
              <a:rPr lang="pt-BR" dirty="0" smtClean="0"/>
              <a:t>Sedan Excel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/>
              <a:t>Durante a fase inicial de produção da Hyundai, </a:t>
            </a:r>
            <a:r>
              <a:rPr lang="pt-BR" dirty="0" smtClean="0"/>
              <a:t>foram implantados princípios </a:t>
            </a:r>
            <a:r>
              <a:rPr lang="pt-BR" dirty="0"/>
              <a:t>e métodos </a:t>
            </a:r>
            <a:r>
              <a:rPr lang="pt-BR" dirty="0" smtClean="0"/>
              <a:t>do Sistema Toyota de Produção ( </a:t>
            </a:r>
            <a:r>
              <a:rPr lang="pt-BR" dirty="0"/>
              <a:t>STP </a:t>
            </a:r>
            <a:r>
              <a:rPr lang="pt-BR" dirty="0" smtClean="0"/>
              <a:t>)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O conceito do STP </a:t>
            </a:r>
            <a:r>
              <a:rPr lang="pt-BR" dirty="0" smtClean="0"/>
              <a:t>inicialmente buscava a </a:t>
            </a:r>
            <a:r>
              <a:rPr lang="pt-BR" dirty="0"/>
              <a:t>eliminação de perdas </a:t>
            </a:r>
            <a:r>
              <a:rPr lang="pt-BR" dirty="0" smtClean="0"/>
              <a:t>ocasionadas </a:t>
            </a:r>
            <a:r>
              <a:rPr lang="pt-BR" dirty="0"/>
              <a:t>pelo modelo de produção em massa e utilização do trabalho no </a:t>
            </a:r>
            <a:r>
              <a:rPr lang="pt-BR" b="1" i="1" dirty="0"/>
              <a:t>modelo fordista</a:t>
            </a:r>
            <a:r>
              <a:rPr lang="pt-BR" dirty="0" smtClean="0"/>
              <a:t>, para </a:t>
            </a:r>
            <a:r>
              <a:rPr lang="pt-BR" dirty="0"/>
              <a:t>um novo modelo que se baseia em </a:t>
            </a:r>
            <a:r>
              <a:rPr lang="pt-BR" b="1" i="1" dirty="0"/>
              <a:t>produção “enxuta”, </a:t>
            </a:r>
            <a:r>
              <a:rPr lang="pt-BR" dirty="0"/>
              <a:t>abrangendo a cadeia de </a:t>
            </a:r>
            <a:r>
              <a:rPr lang="pt-BR" dirty="0" smtClean="0"/>
              <a:t>suprimentos</a:t>
            </a:r>
            <a:r>
              <a:rPr lang="pt-BR" dirty="0"/>
              <a:t>, e principalmente, orientada pela </a:t>
            </a:r>
            <a:r>
              <a:rPr lang="pt-BR" b="1" i="1" dirty="0"/>
              <a:t>demanda</a:t>
            </a:r>
            <a:r>
              <a:rPr lang="pt-BR" dirty="0"/>
              <a:t>, gerando um modelo de produção </a:t>
            </a:r>
            <a:r>
              <a:rPr lang="pt-BR" dirty="0" smtClean="0"/>
              <a:t>“</a:t>
            </a:r>
            <a:r>
              <a:rPr lang="pt-BR" dirty="0"/>
              <a:t>puxado”.</a:t>
            </a:r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73373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Hyundai – Evolução Histórica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07293"/>
            <a:ext cx="8229600" cy="4525963"/>
          </a:xfrm>
        </p:spPr>
        <p:txBody>
          <a:bodyPr>
            <a:noAutofit/>
          </a:bodyPr>
          <a:lstStyle/>
          <a:p>
            <a:pPr algn="just"/>
            <a:r>
              <a:rPr lang="pt-BR" sz="1850" dirty="0"/>
              <a:t>Meados de 1980 - Hyundai renova sua primeira linha de montagem, para </a:t>
            </a:r>
            <a:r>
              <a:rPr lang="pt-BR" sz="1850" dirty="0" smtClean="0"/>
              <a:t>estabelecer </a:t>
            </a:r>
            <a:r>
              <a:rPr lang="pt-BR" sz="1850" dirty="0"/>
              <a:t>linhas de produção em massa, mas com grandes investimentos em tecnologia e </a:t>
            </a:r>
            <a:r>
              <a:rPr lang="pt-BR" sz="1850" dirty="0" smtClean="0"/>
              <a:t>automação</a:t>
            </a:r>
            <a:r>
              <a:rPr lang="pt-BR" sz="1850" dirty="0"/>
              <a:t>, associado a um conceito </a:t>
            </a:r>
            <a:r>
              <a:rPr lang="pt-BR" sz="1850" b="1" i="1" dirty="0"/>
              <a:t>Just-in-time</a:t>
            </a:r>
            <a:endParaRPr lang="pt-BR" sz="1850" b="1" i="1" dirty="0" smtClean="0"/>
          </a:p>
          <a:p>
            <a:pPr algn="just"/>
            <a:endParaRPr lang="pt-BR" sz="1850" dirty="0" smtClean="0"/>
          </a:p>
          <a:p>
            <a:pPr algn="just"/>
            <a:r>
              <a:rPr lang="pt-BR" sz="1850" dirty="0"/>
              <a:t>Campanhas de trabalho </a:t>
            </a:r>
            <a:r>
              <a:rPr lang="pt-BR" sz="1850" dirty="0" smtClean="0"/>
              <a:t>(</a:t>
            </a:r>
            <a:r>
              <a:rPr lang="pt-BR" sz="1850" dirty="0"/>
              <a:t>treinamento) sobre boas práticas (três certos – fazer as coisas certas, na hora certa e no local </a:t>
            </a:r>
            <a:r>
              <a:rPr lang="pt-BR" sz="1850" dirty="0" smtClean="0"/>
              <a:t>certo</a:t>
            </a:r>
            <a:r>
              <a:rPr lang="pt-BR" sz="1850" dirty="0"/>
              <a:t>), e as cinco atitudes </a:t>
            </a:r>
            <a:r>
              <a:rPr lang="pt-BR" sz="1850" dirty="0" smtClean="0"/>
              <a:t>(planejamento</a:t>
            </a:r>
            <a:r>
              <a:rPr lang="pt-BR" sz="1850" dirty="0"/>
              <a:t>, ordem, limpeza, arrumação e disciplina</a:t>
            </a:r>
            <a:r>
              <a:rPr lang="pt-BR" sz="1850" dirty="0" smtClean="0"/>
              <a:t>) princípios difundidos junto ao chão de fábrica</a:t>
            </a:r>
          </a:p>
          <a:p>
            <a:pPr algn="just"/>
            <a:endParaRPr lang="pt-BR" sz="1850" dirty="0" smtClean="0"/>
          </a:p>
          <a:p>
            <a:pPr algn="just"/>
            <a:r>
              <a:rPr lang="pt-BR" sz="1850" dirty="0"/>
              <a:t>Final de 1990 - A Hyundai </a:t>
            </a:r>
            <a:r>
              <a:rPr lang="pt-BR" sz="1850" dirty="0" smtClean="0"/>
              <a:t>fez </a:t>
            </a:r>
            <a:r>
              <a:rPr lang="pt-BR" sz="1850" dirty="0"/>
              <a:t>investimentos maciços em automação e centrou seus esforços na política de inovação de </a:t>
            </a:r>
            <a:r>
              <a:rPr lang="pt-BR" sz="1850" dirty="0" smtClean="0"/>
              <a:t>processos </a:t>
            </a:r>
            <a:r>
              <a:rPr lang="pt-BR" sz="1850" dirty="0"/>
              <a:t>de produção, estimulando seus engenheiros a apresentar soluções e buscar </a:t>
            </a:r>
            <a:r>
              <a:rPr lang="pt-BR" sz="1850" dirty="0" smtClean="0"/>
              <a:t>inovações, reconhecendo </a:t>
            </a:r>
            <a:r>
              <a:rPr lang="pt-BR" sz="1850" dirty="0"/>
              <a:t>financeiramente seus engenheiros com políticas de remuneração alinhadas com </a:t>
            </a:r>
            <a:r>
              <a:rPr lang="pt-BR" sz="1850" dirty="0" smtClean="0"/>
              <a:t>essa proposta</a:t>
            </a:r>
          </a:p>
          <a:p>
            <a:pPr marL="0" indent="0" algn="just">
              <a:buNone/>
            </a:pPr>
            <a:endParaRPr lang="pt-BR" sz="1850" dirty="0" smtClean="0"/>
          </a:p>
          <a:p>
            <a:pPr algn="just"/>
            <a:r>
              <a:rPr lang="pt-BR" sz="1850" dirty="0" smtClean="0"/>
              <a:t>2013 – eleita pela 4ª. vez a Empresa Mais Admirada do Brasil na categoria </a:t>
            </a:r>
            <a:r>
              <a:rPr lang="pt-BR" sz="1850" dirty="0"/>
              <a:t>Montadora/Importadora de </a:t>
            </a:r>
            <a:r>
              <a:rPr lang="pt-BR" sz="1850" dirty="0" smtClean="0"/>
              <a:t>Automóveis</a:t>
            </a:r>
            <a:endParaRPr lang="pt-BR" sz="1850" dirty="0"/>
          </a:p>
        </p:txBody>
      </p:sp>
    </p:spTree>
    <p:extLst>
      <p:ext uri="{BB962C8B-B14F-4D97-AF65-F5344CB8AC3E}">
        <p14:creationId xmlns:p14="http://schemas.microsoft.com/office/powerpoint/2010/main" val="8232096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Hyundai – </a:t>
            </a:r>
            <a:r>
              <a:rPr lang="pt-BR" dirty="0" smtClean="0"/>
              <a:t>Modelo de Produção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pt-BR" dirty="0" smtClean="0"/>
              <a:t>Redução de sua </a:t>
            </a:r>
            <a:r>
              <a:rPr lang="pt-BR" dirty="0"/>
              <a:t>dependência de trabalhos </a:t>
            </a:r>
            <a:r>
              <a:rPr lang="pt-BR" dirty="0" smtClean="0"/>
              <a:t>diretos</a:t>
            </a:r>
            <a:r>
              <a:rPr lang="pt-BR" dirty="0"/>
              <a:t> </a:t>
            </a:r>
            <a:r>
              <a:rPr lang="pt-BR" dirty="0" smtClean="0"/>
              <a:t>e aumento da </a:t>
            </a:r>
            <a:r>
              <a:rPr lang="pt-BR" dirty="0"/>
              <a:t>sua dependência de instalações de produção, níveis de automação </a:t>
            </a:r>
            <a:r>
              <a:rPr lang="pt-BR" dirty="0" smtClean="0"/>
              <a:t>e </a:t>
            </a:r>
            <a:r>
              <a:rPr lang="pt-BR" dirty="0"/>
              <a:t>tecnologia da informação no processo de produção. </a:t>
            </a:r>
            <a:endParaRPr lang="pt-BR" dirty="0" smtClean="0"/>
          </a:p>
          <a:p>
            <a:endParaRPr lang="pt-BR" dirty="0"/>
          </a:p>
          <a:p>
            <a:pPr algn="just"/>
            <a:r>
              <a:rPr lang="pt-BR" dirty="0" smtClean="0"/>
              <a:t>Flexibilidade </a:t>
            </a:r>
            <a:r>
              <a:rPr lang="pt-BR" dirty="0"/>
              <a:t>na sua dependência com a mão de </a:t>
            </a:r>
            <a:r>
              <a:rPr lang="pt-BR" dirty="0" smtClean="0"/>
              <a:t>obra (depende </a:t>
            </a:r>
            <a:r>
              <a:rPr lang="pt-BR" dirty="0"/>
              <a:t>muito de sua </a:t>
            </a:r>
            <a:r>
              <a:rPr lang="pt-BR" dirty="0" smtClean="0"/>
              <a:t>alta equipe </a:t>
            </a:r>
            <a:r>
              <a:rPr lang="pt-BR" dirty="0"/>
              <a:t>de </a:t>
            </a:r>
            <a:r>
              <a:rPr lang="pt-BR" dirty="0" smtClean="0"/>
              <a:t>engenharia</a:t>
            </a:r>
            <a:r>
              <a:rPr lang="pt-BR" dirty="0"/>
              <a:t>, cabendo ao chão de fábrica executar operações </a:t>
            </a:r>
            <a:r>
              <a:rPr lang="pt-BR" dirty="0" smtClean="0"/>
              <a:t>simples)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90</a:t>
            </a:r>
            <a:r>
              <a:rPr lang="pt-BR" dirty="0"/>
              <a:t>% dos problemas de produção são </a:t>
            </a:r>
            <a:r>
              <a:rPr lang="pt-BR" dirty="0" smtClean="0"/>
              <a:t>resolvidos </a:t>
            </a:r>
            <a:r>
              <a:rPr lang="pt-BR" dirty="0"/>
              <a:t>no projeto </a:t>
            </a:r>
            <a:r>
              <a:rPr lang="pt-BR" dirty="0" smtClean="0"/>
              <a:t>piloto</a:t>
            </a:r>
            <a:r>
              <a:rPr lang="pt-BR" dirty="0"/>
              <a:t> </a:t>
            </a:r>
            <a:r>
              <a:rPr lang="pt-BR" dirty="0" smtClean="0"/>
              <a:t>(nas </a:t>
            </a:r>
            <a:r>
              <a:rPr lang="pt-BR" dirty="0"/>
              <a:t>pistas de teste), </a:t>
            </a:r>
            <a:r>
              <a:rPr lang="pt-BR" dirty="0" smtClean="0"/>
              <a:t>dispensando </a:t>
            </a:r>
            <a:r>
              <a:rPr lang="pt-BR" dirty="0"/>
              <a:t>os processos de melhoria contínua no </a:t>
            </a:r>
            <a:r>
              <a:rPr lang="pt-BR" dirty="0" smtClean="0"/>
              <a:t>chão </a:t>
            </a:r>
            <a:r>
              <a:rPr lang="pt-BR" dirty="0"/>
              <a:t>de fábrica. </a:t>
            </a:r>
            <a:r>
              <a:rPr lang="pt-BR" dirty="0" smtClean="0"/>
              <a:t>Nas montadoras japonesas, pelo contrário,  o chão de fábrica tem maior importância no aperfeiçoamento do produto final.  </a:t>
            </a:r>
            <a:endParaRPr lang="pt-BR" dirty="0"/>
          </a:p>
          <a:p>
            <a:pPr algn="just"/>
            <a:endParaRPr lang="pt-BR" dirty="0" smtClean="0"/>
          </a:p>
          <a:p>
            <a:pPr algn="just"/>
            <a:r>
              <a:rPr lang="pt-BR" b="1" dirty="0" smtClean="0"/>
              <a:t>Modelo de Produção Modular: </a:t>
            </a:r>
            <a:r>
              <a:rPr lang="pt-BR" dirty="0" smtClean="0"/>
              <a:t>método </a:t>
            </a:r>
            <a:r>
              <a:rPr lang="pt-BR" dirty="0"/>
              <a:t>de produção em </a:t>
            </a:r>
            <a:r>
              <a:rPr lang="pt-BR" dirty="0" smtClean="0"/>
              <a:t>que </a:t>
            </a:r>
            <a:r>
              <a:rPr lang="pt-BR" dirty="0"/>
              <a:t>peças são </a:t>
            </a:r>
            <a:r>
              <a:rPr lang="pt-BR" dirty="0" err="1"/>
              <a:t>submontadas</a:t>
            </a:r>
            <a:r>
              <a:rPr lang="pt-BR" dirty="0"/>
              <a:t> em unidades intercambiáveis a serem </a:t>
            </a:r>
            <a:r>
              <a:rPr lang="pt-BR" dirty="0" smtClean="0"/>
              <a:t>fornecidas </a:t>
            </a:r>
            <a:r>
              <a:rPr lang="pt-BR" dirty="0"/>
              <a:t>para a linha </a:t>
            </a:r>
            <a:r>
              <a:rPr lang="pt-BR" dirty="0" smtClean="0"/>
              <a:t>de montagem final.</a:t>
            </a:r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27838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Hyundai – </a:t>
            </a:r>
            <a:r>
              <a:rPr lang="pt-BR" dirty="0" smtClean="0"/>
              <a:t>Modelo de Produção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400" b="1" dirty="0" smtClean="0"/>
              <a:t>Consequência da Produção Modular </a:t>
            </a:r>
            <a:r>
              <a:rPr lang="pt-BR" sz="2400" dirty="0" smtClean="0"/>
              <a:t>: Redução de custos e melhoria na qualidade e produtividade. </a:t>
            </a:r>
          </a:p>
          <a:p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85" y="2564904"/>
            <a:ext cx="894397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7010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Hyundai – </a:t>
            </a:r>
            <a:r>
              <a:rPr lang="pt-BR" dirty="0" smtClean="0"/>
              <a:t>Modelo de Produção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000" b="1" dirty="0" smtClean="0"/>
              <a:t>Brasil</a:t>
            </a:r>
            <a:r>
              <a:rPr lang="pt-BR" sz="2000" dirty="0" smtClean="0"/>
              <a:t> - fábrica própria em </a:t>
            </a:r>
            <a:r>
              <a:rPr lang="pt-BR" sz="2000" dirty="0"/>
              <a:t>2012 </a:t>
            </a:r>
            <a:r>
              <a:rPr lang="pt-BR" sz="2000" dirty="0" smtClean="0"/>
              <a:t>– cidade de Piracicaba/SP, </a:t>
            </a:r>
            <a:r>
              <a:rPr lang="pt-BR" sz="2000" dirty="0"/>
              <a:t>cuja capacidade é de 150 mil veículos por ano, </a:t>
            </a:r>
            <a:r>
              <a:rPr lang="pt-BR" sz="2000" dirty="0" smtClean="0"/>
              <a:t>responsável </a:t>
            </a:r>
            <a:r>
              <a:rPr lang="pt-BR" sz="2000" dirty="0"/>
              <a:t>pela fabricação dos </a:t>
            </a:r>
            <a:r>
              <a:rPr lang="pt-BR" sz="2000" dirty="0" smtClean="0"/>
              <a:t>modelos HB20, HB20X e HB20S, </a:t>
            </a:r>
            <a:r>
              <a:rPr lang="pt-BR" sz="2000" dirty="0"/>
              <a:t>exclusivos para o mercado </a:t>
            </a:r>
            <a:r>
              <a:rPr lang="pt-BR" sz="2000" dirty="0" smtClean="0"/>
              <a:t>brasileiro</a:t>
            </a:r>
            <a:r>
              <a:rPr lang="pt-BR" sz="2000" dirty="0"/>
              <a:t> </a:t>
            </a:r>
            <a:r>
              <a:rPr lang="pt-BR" sz="2000" dirty="0" smtClean="0"/>
              <a:t> (demanda interna por carros populares)</a:t>
            </a:r>
          </a:p>
          <a:p>
            <a:pPr algn="just"/>
            <a:endParaRPr lang="pt-BR" sz="3100" dirty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954218"/>
            <a:ext cx="6120680" cy="371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8391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/>
              <a:t>Hyundai – </a:t>
            </a:r>
            <a:r>
              <a:rPr lang="pt-BR" dirty="0" smtClean="0"/>
              <a:t>Modelo de Produção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705" y="1361786"/>
            <a:ext cx="6544589" cy="413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8445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 smtClean="0"/>
              <a:t>Fontes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1"/>
            <a:r>
              <a:rPr lang="en-US" sz="2000" dirty="0" err="1" smtClean="0"/>
              <a:t>Industria</a:t>
            </a:r>
            <a:r>
              <a:rPr lang="en-US" sz="2000" dirty="0" smtClean="0"/>
              <a:t> </a:t>
            </a:r>
            <a:r>
              <a:rPr lang="en-US" sz="2000" dirty="0" err="1" smtClean="0"/>
              <a:t>Automobilística</a:t>
            </a:r>
            <a:r>
              <a:rPr lang="en-US" sz="2000" dirty="0" smtClean="0"/>
              <a:t> e </a:t>
            </a:r>
            <a:r>
              <a:rPr lang="en-US" sz="2000" dirty="0" err="1" smtClean="0"/>
              <a:t>Sustentabilidade</a:t>
            </a:r>
            <a:r>
              <a:rPr lang="en-US" sz="2000" dirty="0" smtClean="0"/>
              <a:t> – CNI</a:t>
            </a:r>
          </a:p>
          <a:p>
            <a:pPr lvl="1"/>
            <a:r>
              <a:rPr lang="en-US" sz="2000" dirty="0" err="1" smtClean="0"/>
              <a:t>Análise</a:t>
            </a:r>
            <a:r>
              <a:rPr lang="en-US" sz="2000" dirty="0" smtClean="0"/>
              <a:t> </a:t>
            </a:r>
            <a:r>
              <a:rPr lang="en-US" sz="2000" dirty="0" err="1" smtClean="0"/>
              <a:t>Atual</a:t>
            </a:r>
            <a:r>
              <a:rPr lang="en-US" sz="2000" dirty="0" smtClean="0"/>
              <a:t> do </a:t>
            </a:r>
            <a:r>
              <a:rPr lang="en-US" sz="2000" dirty="0" err="1" smtClean="0"/>
              <a:t>Setor</a:t>
            </a:r>
            <a:r>
              <a:rPr lang="en-US" sz="2000" dirty="0" smtClean="0"/>
              <a:t> </a:t>
            </a:r>
            <a:r>
              <a:rPr lang="en-US" sz="2000" dirty="0" err="1" smtClean="0"/>
              <a:t>Automobilístico</a:t>
            </a:r>
            <a:r>
              <a:rPr lang="en-US" sz="2000" dirty="0" smtClean="0"/>
              <a:t> </a:t>
            </a:r>
            <a:r>
              <a:rPr lang="en-US" sz="2000" dirty="0" err="1" smtClean="0"/>
              <a:t>Nacional</a:t>
            </a:r>
            <a:endParaRPr lang="en-US" sz="2000" dirty="0" smtClean="0"/>
          </a:p>
          <a:p>
            <a:pPr lvl="1"/>
            <a:r>
              <a:rPr lang="en-US" sz="2000" dirty="0" err="1" smtClean="0"/>
              <a:t>Revista</a:t>
            </a:r>
            <a:r>
              <a:rPr lang="en-US" sz="2000" dirty="0" smtClean="0"/>
              <a:t> </a:t>
            </a:r>
            <a:r>
              <a:rPr lang="en-US" sz="2000" dirty="0" err="1" smtClean="0"/>
              <a:t>Carta</a:t>
            </a:r>
            <a:r>
              <a:rPr lang="en-US" sz="2000" dirty="0" smtClean="0"/>
              <a:t> Capital – 2013</a:t>
            </a:r>
          </a:p>
          <a:p>
            <a:pPr lvl="1"/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noticias.r7.com/carros/fotos/conheca-os-concorrentes-que-o-hyundai-hb20-ira-enfrentar-20120913-1.html#fotos</a:t>
            </a:r>
            <a:endParaRPr lang="en-US" dirty="0" smtClean="0"/>
          </a:p>
          <a:p>
            <a:pPr lvl="1"/>
            <a:r>
              <a:rPr lang="en-US" u="sng" dirty="0">
                <a:hlinkClick r:id="rId4"/>
              </a:rPr>
              <a:t>http://revista.webmotors.com.br/mercado/hyundai-hb20-ja-e-o-quarto-modelo-mais-vendido-no-brasil/1333467143195</a:t>
            </a:r>
            <a:endParaRPr lang="en-US" dirty="0"/>
          </a:p>
          <a:p>
            <a:pPr lvl="1"/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revistaautoesporte.globo.com/Noticias/noticia/2013/10/hyundai-hb20-completa-um-ano-no-mercado.html</a:t>
            </a:r>
            <a:endParaRPr lang="en-US" dirty="0" smtClean="0"/>
          </a:p>
          <a:p>
            <a:pPr lvl="1"/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www.fenabrave.org.br</a:t>
            </a:r>
            <a:endParaRPr lang="en-US" dirty="0" smtClean="0"/>
          </a:p>
          <a:p>
            <a:pPr lvl="1"/>
            <a:r>
              <a:rPr lang="en-US" u="sng" dirty="0">
                <a:hlinkClick r:id="rId7"/>
              </a:rPr>
              <a:t>http://</a:t>
            </a:r>
            <a:r>
              <a:rPr lang="en-US" u="sng" dirty="0" smtClean="0">
                <a:hlinkClick r:id="rId7"/>
              </a:rPr>
              <a:t>classificados.folha.uol.com.br/veiculos/1247353-chevrolet-onix-e-hyundai-hb20-vencem-disputa-de-compactos.shtml</a:t>
            </a:r>
            <a:endParaRPr lang="en-US" u="sng" dirty="0" smtClean="0"/>
          </a:p>
          <a:p>
            <a:pPr lvl="1"/>
            <a:r>
              <a:rPr lang="en-US" dirty="0">
                <a:hlinkClick r:id="rId8"/>
              </a:rPr>
              <a:t>http://jornalmelhorauto.com.br/noticias/lancamentos-de-carros-2014-hatches-compactos</a:t>
            </a:r>
            <a:r>
              <a:rPr lang="en-US" dirty="0" smtClean="0">
                <a:hlinkClick r:id="rId8"/>
              </a:rPr>
              <a:t>/</a:t>
            </a:r>
            <a:endParaRPr lang="en-US" dirty="0" smtClean="0"/>
          </a:p>
          <a:p>
            <a:pPr lvl="1"/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carros.ig.com.br/ranking/mais+vendidos+todas+as+marcas+hatch+compacto+todos+os+paises+em+2013/01_2_1_00_12_00_00_00_2013_1.html</a:t>
            </a:r>
            <a:endParaRPr lang="en-US" dirty="0" smtClean="0"/>
          </a:p>
          <a:p>
            <a:pPr lvl="1"/>
            <a:r>
              <a:rPr lang="en-US" dirty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quatrorodas.abril.com.br/carros/comparativos/hatches-compactos-729449.shtml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41148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sz="2000" dirty="0" smtClean="0"/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51072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-619472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err="1" smtClean="0"/>
              <a:t>Segmento</a:t>
            </a:r>
            <a:r>
              <a:rPr lang="en-US" b="1" dirty="0" smtClean="0"/>
              <a:t>: Hatches </a:t>
            </a:r>
            <a:r>
              <a:rPr lang="en-US" b="1" dirty="0" err="1" smtClean="0"/>
              <a:t>Compactos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20688"/>
            <a:ext cx="7931224" cy="4800600"/>
          </a:xfrm>
        </p:spPr>
        <p:txBody>
          <a:bodyPr>
            <a:noAutofit/>
          </a:bodyPr>
          <a:lstStyle/>
          <a:p>
            <a:r>
              <a:rPr lang="pt-BR" sz="2100" b="1" dirty="0" smtClean="0"/>
              <a:t>Características: </a:t>
            </a:r>
            <a:r>
              <a:rPr lang="pt-BR" sz="2100" dirty="0" smtClean="0"/>
              <a:t>maior segmento </a:t>
            </a:r>
            <a:r>
              <a:rPr lang="pt-BR" sz="2100" dirty="0"/>
              <a:t>do </a:t>
            </a:r>
            <a:r>
              <a:rPr lang="pt-BR" sz="2100" dirty="0" smtClean="0"/>
              <a:t>Brasil, grandes </a:t>
            </a:r>
            <a:r>
              <a:rPr lang="pt-BR" sz="2100" dirty="0"/>
              <a:t>mudanças nos últimos 5 </a:t>
            </a:r>
            <a:r>
              <a:rPr lang="pt-BR" sz="2100" dirty="0" smtClean="0"/>
              <a:t>anos</a:t>
            </a:r>
          </a:p>
          <a:p>
            <a:r>
              <a:rPr lang="pt-BR" sz="2100" b="1" dirty="0" smtClean="0"/>
              <a:t>Competitividade</a:t>
            </a:r>
            <a:r>
              <a:rPr lang="pt-BR" sz="2100" b="1" dirty="0"/>
              <a:t>: </a:t>
            </a:r>
            <a:r>
              <a:rPr lang="pt-BR" sz="2100" dirty="0"/>
              <a:t>aumentou muito, novas </a:t>
            </a:r>
            <a:r>
              <a:rPr lang="pt-BR" sz="2100" dirty="0" smtClean="0"/>
              <a:t>marcas, modelos</a:t>
            </a:r>
            <a:r>
              <a:rPr lang="pt-BR" sz="2100" dirty="0"/>
              <a:t>, </a:t>
            </a:r>
            <a:r>
              <a:rPr lang="pt-BR" sz="2100" dirty="0" smtClean="0"/>
              <a:t>opções</a:t>
            </a:r>
            <a:endParaRPr lang="pt-BR" sz="2100" dirty="0"/>
          </a:p>
          <a:p>
            <a:r>
              <a:rPr lang="pt-BR" sz="2100" b="1" dirty="0"/>
              <a:t>Consumidor: </a:t>
            </a:r>
            <a:r>
              <a:rPr lang="pt-BR" sz="2100" dirty="0"/>
              <a:t>mais experiente e exigente</a:t>
            </a:r>
          </a:p>
          <a:p>
            <a:r>
              <a:rPr lang="pt-BR" sz="2100" b="1" dirty="0" smtClean="0"/>
              <a:t>Novos modelos: </a:t>
            </a:r>
            <a:r>
              <a:rPr lang="pt-BR" sz="2100" dirty="0" smtClean="0"/>
              <a:t>design </a:t>
            </a:r>
            <a:r>
              <a:rPr lang="pt-BR" sz="2100" dirty="0"/>
              <a:t>mais ousado, </a:t>
            </a:r>
            <a:r>
              <a:rPr lang="pt-BR" sz="2100" dirty="0" smtClean="0"/>
              <a:t>mais </a:t>
            </a:r>
            <a:r>
              <a:rPr lang="pt-BR" sz="2100" dirty="0"/>
              <a:t>espaçosos e </a:t>
            </a:r>
            <a:r>
              <a:rPr lang="pt-BR" sz="2100" dirty="0" smtClean="0"/>
              <a:t>equipados, mais  segurança e preços competitivos</a:t>
            </a:r>
          </a:p>
        </p:txBody>
      </p:sp>
      <p:pic>
        <p:nvPicPr>
          <p:cNvPr id="5" name="Picture 1" descr="G:\CEAG\2014\Novos_Modelos\size_590_comparativo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4441" r="-1569"/>
          <a:stretch/>
        </p:blipFill>
        <p:spPr bwMode="auto">
          <a:xfrm>
            <a:off x="1835696" y="3717032"/>
            <a:ext cx="5156623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46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808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smtClean="0"/>
              <a:t>HB20</a:t>
            </a:r>
            <a:endParaRPr lang="pt-BR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124744"/>
            <a:ext cx="7609656" cy="2424336"/>
          </a:xfrm>
        </p:spPr>
        <p:txBody>
          <a:bodyPr>
            <a:normAutofit/>
          </a:bodyPr>
          <a:lstStyle/>
          <a:p>
            <a:r>
              <a:rPr lang="pt-BR" sz="2100" b="1" dirty="0"/>
              <a:t>Promessa: </a:t>
            </a:r>
            <a:r>
              <a:rPr lang="pt-BR" sz="2100" dirty="0"/>
              <a:t>revolucionar o segmento de populares no Brasil</a:t>
            </a:r>
          </a:p>
          <a:p>
            <a:r>
              <a:rPr lang="pt-BR" sz="2100" b="1" dirty="0" smtClean="0"/>
              <a:t>Fábrica: </a:t>
            </a:r>
            <a:r>
              <a:rPr lang="pt-BR" sz="2100" dirty="0"/>
              <a:t>1º. </a:t>
            </a:r>
            <a:r>
              <a:rPr lang="pt-BR" sz="2100" dirty="0" smtClean="0"/>
              <a:t>Hyundai </a:t>
            </a:r>
            <a:r>
              <a:rPr lang="pt-BR" sz="2100" dirty="0"/>
              <a:t>fabricado no </a:t>
            </a:r>
            <a:r>
              <a:rPr lang="pt-BR" sz="2100" dirty="0" smtClean="0"/>
              <a:t>Brasil - Piracicaba</a:t>
            </a:r>
          </a:p>
          <a:p>
            <a:r>
              <a:rPr lang="pt-BR" sz="2100" b="1" dirty="0" smtClean="0"/>
              <a:t>Out/ 2012:</a:t>
            </a:r>
            <a:r>
              <a:rPr lang="pt-BR" sz="2100" dirty="0" smtClean="0"/>
              <a:t> Vendas iniciadas</a:t>
            </a:r>
          </a:p>
          <a:p>
            <a:r>
              <a:rPr lang="pt-BR" sz="2100" b="1" dirty="0" err="1" smtClean="0"/>
              <a:t>Nov</a:t>
            </a:r>
            <a:r>
              <a:rPr lang="pt-BR" sz="2100" b="1" dirty="0" smtClean="0"/>
              <a:t>/ 2012: </a:t>
            </a:r>
            <a:r>
              <a:rPr lang="pt-BR" sz="2100" dirty="0" smtClean="0"/>
              <a:t>10º. mais vendido do país</a:t>
            </a:r>
          </a:p>
          <a:p>
            <a:r>
              <a:rPr lang="pt-BR" sz="2100" b="1" dirty="0" smtClean="0"/>
              <a:t>Dez/ 2013: </a:t>
            </a:r>
            <a:r>
              <a:rPr lang="pt-BR" sz="2100" dirty="0" smtClean="0"/>
              <a:t>7º. mais vendido (5º. </a:t>
            </a:r>
            <a:r>
              <a:rPr lang="pt-BR" sz="2100" dirty="0"/>
              <a:t>d</a:t>
            </a:r>
            <a:r>
              <a:rPr lang="pt-BR" sz="2100" dirty="0" smtClean="0"/>
              <a:t>a categoria)</a:t>
            </a:r>
          </a:p>
          <a:p>
            <a:r>
              <a:rPr lang="pt-BR" sz="2100" b="1" dirty="0" smtClean="0"/>
              <a:t>Problemas: </a:t>
            </a:r>
            <a:r>
              <a:rPr lang="pt-BR" sz="2100" dirty="0" smtClean="0"/>
              <a:t>+  de </a:t>
            </a:r>
            <a:r>
              <a:rPr lang="pt-BR" sz="2100" dirty="0"/>
              <a:t>100 dias para a </a:t>
            </a:r>
            <a:r>
              <a:rPr lang="pt-BR" sz="2100" dirty="0" smtClean="0"/>
              <a:t>entrega; hoje pronta entrega</a:t>
            </a:r>
          </a:p>
        </p:txBody>
      </p:sp>
      <p:pic>
        <p:nvPicPr>
          <p:cNvPr id="6147" name="Picture 3" descr="G:\CEAG\2014\Novos_Modelos\hb20_my14_gallery_01 (1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14" b="15189"/>
          <a:stretch/>
        </p:blipFill>
        <p:spPr bwMode="auto">
          <a:xfrm>
            <a:off x="864096" y="3645024"/>
            <a:ext cx="7164288" cy="301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12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smtClean="0"/>
              <a:t>Principais Players - 2013</a:t>
            </a:r>
            <a:endParaRPr lang="pt-BR" b="1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>
          <a:xfrm>
            <a:off x="4955232" y="1484784"/>
            <a:ext cx="3289176" cy="4896544"/>
          </a:xfrm>
        </p:spPr>
        <p:txBody>
          <a:bodyPr>
            <a:normAutofit/>
          </a:bodyPr>
          <a:lstStyle/>
          <a:p>
            <a:r>
              <a:rPr lang="pt-BR" sz="2100" b="1" dirty="0" smtClean="0"/>
              <a:t>Fiat</a:t>
            </a:r>
            <a:r>
              <a:rPr lang="pt-BR" sz="2100" b="1" dirty="0"/>
              <a:t>, </a:t>
            </a:r>
            <a:r>
              <a:rPr lang="pt-BR" sz="2100" b="1" dirty="0" smtClean="0"/>
              <a:t>Volkswagen</a:t>
            </a:r>
            <a:r>
              <a:rPr lang="pt-BR" sz="2100" b="1" dirty="0"/>
              <a:t>, Chevrolet e </a:t>
            </a:r>
            <a:r>
              <a:rPr lang="pt-BR" sz="2100" b="1" dirty="0" smtClean="0"/>
              <a:t>Ford: </a:t>
            </a:r>
            <a:r>
              <a:rPr lang="pt-BR" sz="2100" dirty="0" smtClean="0"/>
              <a:t>menos </a:t>
            </a:r>
            <a:r>
              <a:rPr lang="pt-BR" sz="2100" dirty="0"/>
              <a:t>de 70% </a:t>
            </a:r>
            <a:r>
              <a:rPr lang="pt-BR" sz="2100" dirty="0" smtClean="0"/>
              <a:t>do mercado – 1ª</a:t>
            </a:r>
            <a:r>
              <a:rPr lang="pt-BR" sz="2100" dirty="0"/>
              <a:t>. vez na </a:t>
            </a:r>
            <a:r>
              <a:rPr lang="pt-BR" sz="2100" dirty="0" smtClean="0"/>
              <a:t>história</a:t>
            </a:r>
          </a:p>
          <a:p>
            <a:pPr marL="114300" indent="0">
              <a:buNone/>
            </a:pPr>
            <a:endParaRPr lang="pt-BR" sz="2100" dirty="0" smtClean="0"/>
          </a:p>
          <a:p>
            <a:r>
              <a:rPr lang="pt-BR" sz="2100" b="1" dirty="0" smtClean="0"/>
              <a:t>Novidades para 2014:</a:t>
            </a:r>
          </a:p>
          <a:p>
            <a:pPr marL="114300" indent="0">
              <a:buNone/>
            </a:pPr>
            <a:r>
              <a:rPr lang="pt-BR" sz="2100" b="1" dirty="0"/>
              <a:t> </a:t>
            </a:r>
            <a:r>
              <a:rPr lang="pt-BR" sz="2100" b="1" dirty="0" smtClean="0"/>
              <a:t>   </a:t>
            </a:r>
            <a:r>
              <a:rPr lang="pt-BR" sz="2100" dirty="0" smtClean="0"/>
              <a:t>Volkswagen </a:t>
            </a:r>
            <a:r>
              <a:rPr lang="pt-BR" sz="2100" dirty="0" err="1" smtClean="0"/>
              <a:t>Up</a:t>
            </a:r>
            <a:r>
              <a:rPr lang="pt-BR" sz="2100" dirty="0" smtClean="0"/>
              <a:t>!</a:t>
            </a:r>
          </a:p>
          <a:p>
            <a:pPr marL="114300" indent="0">
              <a:buNone/>
            </a:pPr>
            <a:r>
              <a:rPr lang="pt-BR" sz="2100" dirty="0" smtClean="0"/>
              <a:t>    Ford Ka</a:t>
            </a:r>
          </a:p>
          <a:p>
            <a:pPr marL="114300" indent="0">
              <a:buNone/>
            </a:pPr>
            <a:r>
              <a:rPr lang="pt-BR" sz="2100" dirty="0" smtClean="0"/>
              <a:t>    Renault </a:t>
            </a:r>
            <a:r>
              <a:rPr lang="pt-BR" sz="2100" dirty="0" err="1" smtClean="0"/>
              <a:t>Sandero</a:t>
            </a:r>
            <a:endParaRPr lang="pt-BR" sz="2100" dirty="0" smtClean="0"/>
          </a:p>
          <a:p>
            <a:pPr marL="114300" indent="0">
              <a:buNone/>
            </a:pPr>
            <a:r>
              <a:rPr lang="pt-BR" sz="2100" dirty="0" smtClean="0"/>
              <a:t>    Nissan </a:t>
            </a:r>
            <a:r>
              <a:rPr lang="pt-BR" sz="2100" dirty="0" err="1" smtClean="0"/>
              <a:t>March</a:t>
            </a:r>
            <a:endParaRPr lang="pt-BR" sz="2100" dirty="0" smtClean="0"/>
          </a:p>
          <a:p>
            <a:pPr marL="114300" indent="0">
              <a:buNone/>
            </a:pPr>
            <a:r>
              <a:rPr lang="pt-BR" sz="2100" dirty="0"/>
              <a:t> </a:t>
            </a:r>
            <a:r>
              <a:rPr lang="pt-BR" sz="2100" dirty="0" smtClean="0"/>
              <a:t>   </a:t>
            </a:r>
            <a:r>
              <a:rPr lang="pt-BR" sz="2100" dirty="0" err="1" smtClean="0"/>
              <a:t>Chery</a:t>
            </a:r>
            <a:r>
              <a:rPr lang="pt-BR" sz="2100" dirty="0" smtClean="0"/>
              <a:t> QQ</a:t>
            </a:r>
          </a:p>
          <a:p>
            <a:pPr marL="114300" indent="0">
              <a:buNone/>
            </a:pPr>
            <a:r>
              <a:rPr lang="pt-BR" sz="2100" dirty="0" smtClean="0"/>
              <a:t>    Fiat </a:t>
            </a:r>
            <a:r>
              <a:rPr lang="pt-BR" sz="2100" dirty="0"/>
              <a:t>Uno</a:t>
            </a:r>
          </a:p>
          <a:p>
            <a:endParaRPr lang="pt-BR" dirty="0" smtClean="0"/>
          </a:p>
          <a:p>
            <a:endParaRPr lang="pt-BR" dirty="0"/>
          </a:p>
          <a:p>
            <a:endParaRPr lang="pt-BR" dirty="0"/>
          </a:p>
          <a:p>
            <a:endParaRPr lang="en-US" dirty="0"/>
          </a:p>
        </p:txBody>
      </p:sp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915841"/>
              </p:ext>
            </p:extLst>
          </p:nvPr>
        </p:nvGraphicFramePr>
        <p:xfrm>
          <a:off x="899591" y="1446870"/>
          <a:ext cx="3528393" cy="4697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664"/>
                <a:gridCol w="1916456"/>
                <a:gridCol w="1048273"/>
              </a:tblGrid>
              <a:tr h="6127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800" dirty="0">
                        <a:effectLst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Modelo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Vendas</a:t>
                      </a:r>
                      <a:endParaRPr lang="en-US" sz="1800" dirty="0">
                        <a:effectLst/>
                        <a:latin typeface="+mn-lt"/>
                      </a:endParaRPr>
                    </a:p>
                  </a:txBody>
                  <a:tcPr/>
                </a:tc>
              </a:tr>
              <a:tr h="3702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Volkswagen </a:t>
                      </a:r>
                      <a:r>
                        <a:rPr lang="en-US" sz="1800" dirty="0" err="1">
                          <a:effectLst/>
                          <a:latin typeface="+mn-lt"/>
                        </a:rPr>
                        <a:t>Gol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255.055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619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2o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Fiat </a:t>
                      </a:r>
                      <a:r>
                        <a:rPr lang="en-US" sz="1800" dirty="0">
                          <a:effectLst/>
                          <a:latin typeface="+mn-lt"/>
                        </a:rPr>
                        <a:t>Uno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184.376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562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3o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Fiat </a:t>
                      </a:r>
                      <a:r>
                        <a:rPr lang="en-US" sz="1800" dirty="0" err="1">
                          <a:effectLst/>
                          <a:latin typeface="+mn-lt"/>
                        </a:rPr>
                        <a:t>Palio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177.031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42291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4o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 smtClean="0">
                          <a:effectLst/>
                          <a:latin typeface="+mn-lt"/>
                        </a:rPr>
                        <a:t>Ford </a:t>
                      </a:r>
                      <a:r>
                        <a:rPr lang="en-US" sz="1800" dirty="0">
                          <a:effectLst/>
                          <a:latin typeface="+mn-lt"/>
                        </a:rPr>
                        <a:t>Fiesta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137.547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</a:rPr>
                        <a:t>5o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 smtClean="0">
                          <a:effectLst/>
                          <a:latin typeface="+mn-lt"/>
                        </a:rPr>
                        <a:t>Hyundai </a:t>
                      </a:r>
                      <a:r>
                        <a:rPr lang="en-US" sz="1800" b="1" dirty="0">
                          <a:effectLst/>
                          <a:latin typeface="+mn-lt"/>
                        </a:rPr>
                        <a:t>HB20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</a:rPr>
                        <a:t>122.383</a:t>
                      </a:r>
                      <a:endParaRPr lang="en-US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6o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+mn-lt"/>
                        </a:rPr>
                        <a:t>Chevrolet Onix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122.340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7o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+mn-lt"/>
                        </a:rPr>
                        <a:t>Volkswagen Fox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113.708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8o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>
                          <a:effectLst/>
                          <a:latin typeface="+mn-lt"/>
                        </a:rPr>
                        <a:t>Renault Sandero</a:t>
                      </a:r>
                      <a:endParaRPr lang="en-US" sz="18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102.520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9o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Chevrolet Celta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74.655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10o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Fiat Punto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effectLst/>
                          <a:latin typeface="+mn-lt"/>
                        </a:rPr>
                        <a:t>40.407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016000" y="27400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72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4800600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Ambiente</a:t>
            </a:r>
            <a:r>
              <a:rPr lang="en-US" dirty="0" smtClean="0"/>
              <a:t> </a:t>
            </a:r>
            <a:r>
              <a:rPr lang="en-US" dirty="0" err="1" smtClean="0"/>
              <a:t>Atual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4o </a:t>
            </a:r>
            <a:r>
              <a:rPr lang="en-US" dirty="0" err="1" smtClean="0"/>
              <a:t>Maior</a:t>
            </a:r>
            <a:r>
              <a:rPr lang="en-US" dirty="0" smtClean="0"/>
              <a:t> </a:t>
            </a:r>
            <a:r>
              <a:rPr lang="en-US" dirty="0" err="1" smtClean="0"/>
              <a:t>mercado</a:t>
            </a:r>
            <a:r>
              <a:rPr lang="en-US" dirty="0" smtClean="0"/>
              <a:t> do </a:t>
            </a:r>
            <a:r>
              <a:rPr lang="en-US" dirty="0" err="1" smtClean="0"/>
              <a:t>mundo</a:t>
            </a:r>
            <a:endParaRPr lang="en-US" dirty="0" smtClean="0"/>
          </a:p>
          <a:p>
            <a:pPr lvl="1"/>
            <a:r>
              <a:rPr lang="en-US" dirty="0" smtClean="0"/>
              <a:t>6o </a:t>
            </a:r>
            <a:r>
              <a:rPr lang="en-US" dirty="0" err="1" smtClean="0"/>
              <a:t>Maior</a:t>
            </a:r>
            <a:r>
              <a:rPr lang="en-US" dirty="0" smtClean="0"/>
              <a:t> </a:t>
            </a:r>
            <a:r>
              <a:rPr lang="en-US" dirty="0" err="1" smtClean="0"/>
              <a:t>produtor</a:t>
            </a:r>
            <a:r>
              <a:rPr lang="en-US" dirty="0" smtClean="0"/>
              <a:t> </a:t>
            </a:r>
            <a:r>
              <a:rPr lang="en-US" dirty="0" err="1" smtClean="0"/>
              <a:t>automotivo</a:t>
            </a:r>
            <a:r>
              <a:rPr lang="en-US" dirty="0" smtClean="0"/>
              <a:t> </a:t>
            </a:r>
            <a:r>
              <a:rPr lang="en-US" dirty="0" err="1" smtClean="0"/>
              <a:t>mundial</a:t>
            </a:r>
            <a:endParaRPr lang="en-US" dirty="0" smtClean="0"/>
          </a:p>
          <a:p>
            <a:pPr lvl="1"/>
            <a:r>
              <a:rPr lang="en-US" dirty="0" err="1" smtClean="0"/>
              <a:t>Estão</a:t>
            </a:r>
            <a:r>
              <a:rPr lang="en-US" dirty="0" smtClean="0"/>
              <a:t> </a:t>
            </a:r>
            <a:r>
              <a:rPr lang="en-US" dirty="0" err="1" smtClean="0"/>
              <a:t>estabelecidos</a:t>
            </a:r>
            <a:r>
              <a:rPr lang="en-US" dirty="0" smtClean="0"/>
              <a:t> no </a:t>
            </a:r>
            <a:r>
              <a:rPr lang="en-US" dirty="0" err="1" smtClean="0"/>
              <a:t>país</a:t>
            </a:r>
            <a:r>
              <a:rPr lang="en-US" dirty="0" smtClean="0"/>
              <a:t>:</a:t>
            </a:r>
          </a:p>
          <a:p>
            <a:pPr lvl="2"/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importantes</a:t>
            </a:r>
            <a:r>
              <a:rPr lang="en-US" dirty="0" smtClean="0"/>
              <a:t> </a:t>
            </a:r>
            <a:r>
              <a:rPr lang="en-US" dirty="0" err="1" smtClean="0"/>
              <a:t>grupos</a:t>
            </a:r>
            <a:r>
              <a:rPr lang="en-US" dirty="0" smtClean="0"/>
              <a:t> </a:t>
            </a:r>
            <a:r>
              <a:rPr lang="en-US" dirty="0" err="1" smtClean="0"/>
              <a:t>automobilísticos</a:t>
            </a:r>
            <a:r>
              <a:rPr lang="en-US" dirty="0" smtClean="0"/>
              <a:t> do </a:t>
            </a:r>
            <a:r>
              <a:rPr lang="en-US" dirty="0" err="1" smtClean="0"/>
              <a:t>mundo</a:t>
            </a:r>
            <a:endParaRPr lang="en-US" dirty="0" smtClean="0"/>
          </a:p>
          <a:p>
            <a:pPr lvl="2"/>
            <a:r>
              <a:rPr lang="en-US" dirty="0" smtClean="0"/>
              <a:t>20 </a:t>
            </a:r>
            <a:r>
              <a:rPr lang="en-US" dirty="0" err="1"/>
              <a:t>f</a:t>
            </a:r>
            <a:r>
              <a:rPr lang="en-US" dirty="0" err="1" smtClean="0"/>
              <a:t>abricantes</a:t>
            </a:r>
            <a:r>
              <a:rPr lang="en-US" dirty="0" smtClean="0"/>
              <a:t> de </a:t>
            </a:r>
            <a:r>
              <a:rPr lang="en-US" dirty="0" err="1" smtClean="0"/>
              <a:t>veículos</a:t>
            </a:r>
            <a:endParaRPr lang="en-US" dirty="0" smtClean="0"/>
          </a:p>
          <a:p>
            <a:pPr lvl="2"/>
            <a:r>
              <a:rPr lang="en-US" dirty="0" smtClean="0"/>
              <a:t>7 </a:t>
            </a:r>
            <a:r>
              <a:rPr lang="en-US" dirty="0" err="1" smtClean="0"/>
              <a:t>produtores</a:t>
            </a:r>
            <a:r>
              <a:rPr lang="en-US" dirty="0" smtClean="0"/>
              <a:t> de </a:t>
            </a:r>
            <a:r>
              <a:rPr lang="en-US" dirty="0" err="1" smtClean="0"/>
              <a:t>máquinas</a:t>
            </a:r>
            <a:r>
              <a:rPr lang="en-US" dirty="0" smtClean="0"/>
              <a:t> </a:t>
            </a:r>
            <a:r>
              <a:rPr lang="en-US" dirty="0" err="1" smtClean="0"/>
              <a:t>agrícolas</a:t>
            </a:r>
            <a:endParaRPr lang="en-US" dirty="0" smtClean="0"/>
          </a:p>
          <a:p>
            <a:pPr lvl="1"/>
            <a:r>
              <a:rPr lang="en-US" dirty="0" smtClean="0"/>
              <a:t>O </a:t>
            </a:r>
            <a:r>
              <a:rPr lang="en-US" dirty="0" err="1" smtClean="0"/>
              <a:t>complexo</a:t>
            </a:r>
            <a:r>
              <a:rPr lang="en-US" dirty="0" smtClean="0"/>
              <a:t> industrial </a:t>
            </a:r>
            <a:r>
              <a:rPr lang="en-US" dirty="0" err="1" smtClean="0"/>
              <a:t>automotivo</a:t>
            </a:r>
            <a:r>
              <a:rPr lang="en-US" dirty="0" smtClean="0"/>
              <a:t> é </a:t>
            </a:r>
            <a:r>
              <a:rPr lang="en-US" dirty="0" err="1" smtClean="0"/>
              <a:t>composto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:</a:t>
            </a:r>
          </a:p>
          <a:p>
            <a:pPr lvl="2"/>
            <a:r>
              <a:rPr lang="en-US" dirty="0" err="1" smtClean="0"/>
              <a:t>Industrias</a:t>
            </a:r>
            <a:r>
              <a:rPr lang="en-US" dirty="0" smtClean="0"/>
              <a:t> </a:t>
            </a:r>
            <a:r>
              <a:rPr lang="en-US" dirty="0" err="1" smtClean="0"/>
              <a:t>fornecedoras</a:t>
            </a:r>
            <a:r>
              <a:rPr lang="en-US" dirty="0" smtClean="0"/>
              <a:t> de </a:t>
            </a:r>
            <a:r>
              <a:rPr lang="en-US" dirty="0" err="1" smtClean="0"/>
              <a:t>matéria</a:t>
            </a:r>
            <a:r>
              <a:rPr lang="en-US" dirty="0" smtClean="0"/>
              <a:t> prima</a:t>
            </a:r>
          </a:p>
          <a:p>
            <a:pPr lvl="2"/>
            <a:r>
              <a:rPr lang="en-US" dirty="0" err="1" smtClean="0"/>
              <a:t>Industrias</a:t>
            </a:r>
            <a:r>
              <a:rPr lang="en-US" dirty="0" smtClean="0"/>
              <a:t> </a:t>
            </a:r>
            <a:r>
              <a:rPr lang="en-US" dirty="0" err="1" smtClean="0"/>
              <a:t>fornecedoras</a:t>
            </a:r>
            <a:r>
              <a:rPr lang="en-US" dirty="0" smtClean="0"/>
              <a:t> de </a:t>
            </a:r>
            <a:r>
              <a:rPr lang="en-US" dirty="0" err="1" smtClean="0"/>
              <a:t>autopeças</a:t>
            </a:r>
            <a:endParaRPr lang="en-US" dirty="0" smtClean="0"/>
          </a:p>
          <a:p>
            <a:pPr lvl="2"/>
            <a:r>
              <a:rPr lang="en-US" dirty="0" err="1" smtClean="0"/>
              <a:t>Fabricantes</a:t>
            </a:r>
            <a:r>
              <a:rPr lang="en-US" dirty="0" smtClean="0"/>
              <a:t> de </a:t>
            </a:r>
            <a:r>
              <a:rPr lang="en-US" dirty="0" err="1" smtClean="0"/>
              <a:t>veículos</a:t>
            </a:r>
            <a:endParaRPr lang="en-US" dirty="0" smtClean="0"/>
          </a:p>
          <a:p>
            <a:pPr lvl="2"/>
            <a:r>
              <a:rPr lang="en-US" dirty="0" err="1" smtClean="0"/>
              <a:t>Fabricantes</a:t>
            </a:r>
            <a:r>
              <a:rPr lang="en-US" dirty="0" smtClean="0"/>
              <a:t> de </a:t>
            </a:r>
            <a:r>
              <a:rPr lang="en-US" dirty="0" err="1" smtClean="0"/>
              <a:t>máquinas</a:t>
            </a:r>
            <a:r>
              <a:rPr lang="en-US" dirty="0" smtClean="0"/>
              <a:t> </a:t>
            </a:r>
            <a:r>
              <a:rPr lang="en-US" dirty="0" err="1" smtClean="0"/>
              <a:t>agrícolas</a:t>
            </a:r>
            <a:endParaRPr lang="en-US" dirty="0" smtClean="0"/>
          </a:p>
          <a:p>
            <a:pPr lvl="2"/>
            <a:r>
              <a:rPr lang="en-US" dirty="0" err="1" smtClean="0"/>
              <a:t>Setor</a:t>
            </a:r>
            <a:r>
              <a:rPr lang="en-US" dirty="0" smtClean="0"/>
              <a:t> de </a:t>
            </a:r>
            <a:r>
              <a:rPr lang="en-US" dirty="0" err="1" smtClean="0"/>
              <a:t>comercialização</a:t>
            </a:r>
            <a:r>
              <a:rPr lang="en-US" dirty="0" smtClean="0"/>
              <a:t> de </a:t>
            </a:r>
            <a:r>
              <a:rPr lang="en-US" dirty="0" err="1" smtClean="0"/>
              <a:t>veículos</a:t>
            </a:r>
            <a:endParaRPr lang="en-US" dirty="0" smtClean="0"/>
          </a:p>
          <a:p>
            <a:pPr lvl="2"/>
            <a:r>
              <a:rPr lang="en-US" dirty="0" err="1" smtClean="0"/>
              <a:t>Setor</a:t>
            </a:r>
            <a:r>
              <a:rPr lang="en-US" dirty="0" smtClean="0"/>
              <a:t> de </a:t>
            </a:r>
            <a:r>
              <a:rPr lang="en-US" dirty="0" err="1" smtClean="0"/>
              <a:t>comercialização</a:t>
            </a:r>
            <a:r>
              <a:rPr lang="en-US" dirty="0" smtClean="0"/>
              <a:t> de </a:t>
            </a:r>
            <a:r>
              <a:rPr lang="en-US" dirty="0" err="1" smtClean="0"/>
              <a:t>autopeças</a:t>
            </a:r>
            <a:endParaRPr lang="en-US" dirty="0" smtClean="0"/>
          </a:p>
          <a:p>
            <a:pPr lvl="2"/>
            <a:r>
              <a:rPr lang="en-US" dirty="0" err="1" smtClean="0"/>
              <a:t>Setor</a:t>
            </a:r>
            <a:r>
              <a:rPr lang="en-US" dirty="0" smtClean="0"/>
              <a:t> de </a:t>
            </a:r>
            <a:r>
              <a:rPr lang="en-US" dirty="0" err="1" smtClean="0"/>
              <a:t>serviços</a:t>
            </a:r>
            <a:r>
              <a:rPr lang="en-US" dirty="0" smtClean="0"/>
              <a:t> e </a:t>
            </a:r>
            <a:r>
              <a:rPr lang="en-US" dirty="0" err="1" smtClean="0"/>
              <a:t>assistência</a:t>
            </a:r>
            <a:endParaRPr lang="en-US" dirty="0" smtClean="0"/>
          </a:p>
          <a:p>
            <a:pPr lvl="1"/>
            <a:r>
              <a:rPr lang="en-US" dirty="0" err="1" smtClean="0"/>
              <a:t>Entidade</a:t>
            </a:r>
            <a:r>
              <a:rPr lang="en-US" dirty="0" smtClean="0"/>
              <a:t> </a:t>
            </a:r>
            <a:r>
              <a:rPr lang="en-US" dirty="0" err="1"/>
              <a:t>r</a:t>
            </a:r>
            <a:r>
              <a:rPr lang="en-US" dirty="0" err="1" smtClean="0"/>
              <a:t>epresentativa</a:t>
            </a:r>
            <a:r>
              <a:rPr lang="en-US" dirty="0" smtClean="0"/>
              <a:t>: ANFAVEA (Ass. </a:t>
            </a:r>
            <a:r>
              <a:rPr lang="en-US" dirty="0" err="1" smtClean="0"/>
              <a:t>Nac</a:t>
            </a:r>
            <a:r>
              <a:rPr lang="en-US" dirty="0" smtClean="0"/>
              <a:t>. dos </a:t>
            </a:r>
            <a:r>
              <a:rPr lang="en-US" dirty="0" err="1" smtClean="0"/>
              <a:t>Fabricantes</a:t>
            </a:r>
            <a:r>
              <a:rPr lang="en-US" dirty="0" smtClean="0"/>
              <a:t> de </a:t>
            </a:r>
            <a:r>
              <a:rPr lang="en-US" dirty="0" err="1" smtClean="0"/>
              <a:t>Veículos</a:t>
            </a:r>
            <a:r>
              <a:rPr lang="en-US" dirty="0" smtClean="0"/>
              <a:t> </a:t>
            </a:r>
            <a:r>
              <a:rPr lang="en-US" dirty="0" err="1" smtClean="0"/>
              <a:t>Automotivos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dirty="0" err="1" smtClean="0"/>
              <a:t>Ambiente</a:t>
            </a:r>
            <a:r>
              <a:rPr lang="en-US" dirty="0" smtClean="0"/>
              <a:t> </a:t>
            </a:r>
            <a:r>
              <a:rPr lang="en-US" dirty="0" err="1" smtClean="0"/>
              <a:t>Futuro</a:t>
            </a:r>
            <a:endParaRPr lang="en-US" dirty="0" smtClean="0"/>
          </a:p>
          <a:p>
            <a:r>
              <a:rPr lang="en-US" dirty="0" err="1" smtClean="0"/>
              <a:t>Contexto</a:t>
            </a:r>
            <a:endParaRPr lang="pt-BR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smtClean="0"/>
              <a:t>Ambiente Atual x Futuro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302509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4800600"/>
          </a:xfrm>
        </p:spPr>
        <p:txBody>
          <a:bodyPr>
            <a:normAutofit/>
          </a:bodyPr>
          <a:lstStyle/>
          <a:p>
            <a:r>
              <a:rPr lang="pt-BR" dirty="0" smtClean="0"/>
              <a:t>Para o seguimento automobilístico o espaço para gerar Clusters </a:t>
            </a:r>
            <a:r>
              <a:rPr lang="pt-BR" dirty="0" smtClean="0"/>
              <a:t>é formado </a:t>
            </a:r>
            <a:r>
              <a:rPr lang="pt-BR" dirty="0" smtClean="0"/>
              <a:t>em volta das fábricas, </a:t>
            </a:r>
            <a:r>
              <a:rPr lang="pt-BR" dirty="0" smtClean="0"/>
              <a:t>direcionado </a:t>
            </a:r>
            <a:r>
              <a:rPr lang="pt-BR" dirty="0" smtClean="0"/>
              <a:t>ao mercado de reposição de peças e treinamento de mão de obra </a:t>
            </a:r>
            <a:r>
              <a:rPr lang="pt-BR" dirty="0" smtClean="0"/>
              <a:t>especializada 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No exemplo da </a:t>
            </a:r>
            <a:r>
              <a:rPr lang="pt-BR" dirty="0" smtClean="0"/>
              <a:t>Hyundai</a:t>
            </a:r>
            <a:r>
              <a:rPr lang="pt-BR" dirty="0" smtClean="0"/>
              <a:t>, vemos abaixo algumas notícias que caracterizam </a:t>
            </a:r>
            <a:r>
              <a:rPr lang="pt-BR" dirty="0" smtClean="0"/>
              <a:t>a </a:t>
            </a:r>
            <a:r>
              <a:rPr lang="pt-BR" dirty="0" smtClean="0"/>
              <a:t>possibilidade de formação de Clusters com o início da fábrica na cidade de Piracicaba.</a:t>
            </a:r>
            <a:endParaRPr lang="pt-BR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err="1" smtClean="0"/>
              <a:t>APLs</a:t>
            </a:r>
            <a:r>
              <a:rPr lang="pt-BR" b="1" dirty="0" smtClean="0"/>
              <a:t>/Clusters</a:t>
            </a:r>
            <a:endParaRPr lang="pt-BR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249" y="4653136"/>
            <a:ext cx="7370763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943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7620000" cy="4800600"/>
          </a:xfrm>
        </p:spPr>
        <p:txBody>
          <a:bodyPr>
            <a:normAutofit/>
          </a:bodyPr>
          <a:lstStyle/>
          <a:p>
            <a:endParaRPr lang="pt-BR" dirty="0" smtClean="0"/>
          </a:p>
          <a:p>
            <a:pPr marL="114300" indent="0">
              <a:buNone/>
            </a:pPr>
            <a:endParaRPr lang="pt-BR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err="1"/>
              <a:t>APLs</a:t>
            </a:r>
            <a:r>
              <a:rPr lang="pt-BR" b="1" dirty="0"/>
              <a:t>/Clusters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36606"/>
            <a:ext cx="6788448" cy="4928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902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96752"/>
            <a:ext cx="7643192" cy="4824536"/>
          </a:xfrm>
        </p:spPr>
        <p:txBody>
          <a:bodyPr>
            <a:normAutofit lnSpcReduction="10000"/>
          </a:bodyPr>
          <a:lstStyle/>
          <a:p>
            <a:endParaRPr lang="pt-BR" dirty="0" smtClean="0"/>
          </a:p>
          <a:p>
            <a:r>
              <a:rPr lang="pt-BR" dirty="0" smtClean="0"/>
              <a:t>No caso </a:t>
            </a:r>
            <a:r>
              <a:rPr lang="pt-BR" dirty="0" smtClean="0"/>
              <a:t>da </a:t>
            </a:r>
            <a:r>
              <a:rPr lang="pt-BR" dirty="0" smtClean="0"/>
              <a:t>Hyundai, ainda não existe nada organizado neste sentido, mas uma organização deste tipo em uma cidade pequena do </a:t>
            </a:r>
            <a:r>
              <a:rPr lang="pt-BR" dirty="0" smtClean="0"/>
              <a:t>interior </a:t>
            </a:r>
            <a:r>
              <a:rPr lang="pt-BR" dirty="0" smtClean="0"/>
              <a:t>teria um aspecto muito positivo de </a:t>
            </a:r>
            <a:r>
              <a:rPr lang="pt-BR" dirty="0" smtClean="0"/>
              <a:t>desenvolvimento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Plano de ação </a:t>
            </a:r>
            <a:r>
              <a:rPr lang="pt-BR" dirty="0" smtClean="0"/>
              <a:t>necessário: ações </a:t>
            </a:r>
            <a:r>
              <a:rPr lang="pt-BR" dirty="0" smtClean="0"/>
              <a:t>conjuntas com os governos regionais para suprir necessidades </a:t>
            </a:r>
            <a:r>
              <a:rPr lang="pt-BR" dirty="0" smtClean="0"/>
              <a:t>futuras, </a:t>
            </a:r>
            <a:r>
              <a:rPr lang="pt-BR" dirty="0" smtClean="0"/>
              <a:t>prevendo o crescimento acelerado das demandas de mão de obra e infra estrutura para a </a:t>
            </a:r>
            <a:r>
              <a:rPr lang="pt-BR" dirty="0" smtClean="0"/>
              <a:t>região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/>
              <a:t>Seria </a:t>
            </a:r>
            <a:r>
              <a:rPr lang="pt-BR" dirty="0" smtClean="0"/>
              <a:t>necessária </a:t>
            </a:r>
            <a:r>
              <a:rPr lang="pt-BR" dirty="0" smtClean="0"/>
              <a:t>também a criação de um comitê e regras entre todas as empresas deste ramo para estabelecer metas e decisões estratégicas alinhadas entre </a:t>
            </a:r>
            <a:r>
              <a:rPr lang="pt-BR" dirty="0" smtClean="0"/>
              <a:t>elas</a:t>
            </a:r>
            <a:endParaRPr lang="pt-BR" dirty="0" smtClean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457200" y="-475456"/>
            <a:ext cx="8229600" cy="16002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/>
            </a:r>
            <a:br>
              <a:rPr lang="en-US" b="1" dirty="0" smtClean="0"/>
            </a:br>
            <a:r>
              <a:rPr lang="pt-BR" b="1" dirty="0" err="1" smtClean="0"/>
              <a:t>APLs</a:t>
            </a:r>
            <a:r>
              <a:rPr lang="pt-BR" b="1" dirty="0" smtClean="0"/>
              <a:t>/Clusters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327935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675701"/>
              </p:ext>
            </p:extLst>
          </p:nvPr>
        </p:nvGraphicFramePr>
        <p:xfrm>
          <a:off x="251520" y="1412776"/>
          <a:ext cx="8712970" cy="53257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42594"/>
                <a:gridCol w="1742594"/>
                <a:gridCol w="871297"/>
                <a:gridCol w="871297"/>
                <a:gridCol w="1742594"/>
                <a:gridCol w="1742594"/>
              </a:tblGrid>
              <a:tr h="216024"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Parcerias Chaves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Atividades Chaves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r>
                        <a:rPr lang="pt-BR" noProof="0" dirty="0" smtClean="0"/>
                        <a:t>Proposta de Valor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Relações com Clientes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Segmento de Mercado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66057">
                <a:tc rowSpan="4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dirty="0" smtClean="0"/>
                        <a:t>Ind.  </a:t>
                      </a:r>
                      <a:r>
                        <a:rPr lang="en-US" sz="1200" dirty="0" err="1" smtClean="0"/>
                        <a:t>Matéria</a:t>
                      </a:r>
                      <a:r>
                        <a:rPr lang="en-US" sz="1200" dirty="0" smtClean="0"/>
                        <a:t>-prima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dirty="0" smtClean="0"/>
                        <a:t>Ind.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A</a:t>
                      </a:r>
                      <a:r>
                        <a:rPr lang="en-US" sz="1200" dirty="0" err="1" smtClean="0"/>
                        <a:t>utopeças</a:t>
                      </a:r>
                      <a:endParaRPr lang="en-US" sz="12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dirty="0" err="1" smtClean="0"/>
                        <a:t>Comerc</a:t>
                      </a:r>
                      <a:r>
                        <a:rPr lang="en-US" sz="1200" dirty="0" smtClean="0"/>
                        <a:t>. </a:t>
                      </a:r>
                      <a:r>
                        <a:rPr lang="en-US" sz="1200" dirty="0" err="1" smtClean="0"/>
                        <a:t>veículos</a:t>
                      </a:r>
                      <a:endParaRPr lang="en-US" sz="12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dirty="0" err="1" smtClean="0"/>
                        <a:t>Ent</a:t>
                      </a:r>
                      <a:r>
                        <a:rPr lang="en-US" sz="1200" dirty="0" smtClean="0"/>
                        <a:t>. </a:t>
                      </a:r>
                      <a:r>
                        <a:rPr lang="en-US" sz="1200" dirty="0" err="1" smtClean="0"/>
                        <a:t>Representativa</a:t>
                      </a:r>
                      <a:r>
                        <a:rPr lang="en-US" sz="1200" dirty="0" smtClean="0"/>
                        <a:t> (ANFAVEA)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 err="1" smtClean="0"/>
                        <a:t>Fabricação</a:t>
                      </a:r>
                      <a:r>
                        <a:rPr lang="en-US" sz="1200" noProof="0" dirty="0" smtClean="0"/>
                        <a:t> e </a:t>
                      </a:r>
                      <a:r>
                        <a:rPr lang="en-US" sz="1200" noProof="0" dirty="0" err="1" smtClean="0"/>
                        <a:t>montagem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veículos</a:t>
                      </a:r>
                      <a:endParaRPr lang="en-US" sz="1200" noProof="0" dirty="0" smtClean="0"/>
                    </a:p>
                    <a:p>
                      <a:r>
                        <a:rPr lang="en-US" sz="1200" noProof="0" dirty="0" smtClean="0"/>
                        <a:t>* </a:t>
                      </a:r>
                      <a:r>
                        <a:rPr lang="en-US" sz="1200" noProof="0" dirty="0" err="1" smtClean="0"/>
                        <a:t>Abertura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fábrica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exclusiva</a:t>
                      </a:r>
                      <a:r>
                        <a:rPr lang="en-US" sz="1200" baseline="0" noProof="0" dirty="0" smtClean="0"/>
                        <a:t> para </a:t>
                      </a:r>
                      <a:r>
                        <a:rPr lang="en-US" sz="1200" baseline="0" noProof="0" dirty="0" err="1" smtClean="0"/>
                        <a:t>fabricação</a:t>
                      </a:r>
                      <a:r>
                        <a:rPr lang="en-US" sz="1200" baseline="0" noProof="0" dirty="0" smtClean="0"/>
                        <a:t> do </a:t>
                      </a:r>
                      <a:r>
                        <a:rPr lang="en-US" sz="1200" baseline="0" noProof="0" dirty="0" err="1" smtClean="0"/>
                        <a:t>modelo</a:t>
                      </a:r>
                      <a:r>
                        <a:rPr lang="en-US" sz="1200" baseline="0" noProof="0" dirty="0" smtClean="0"/>
                        <a:t> popular “HB20”</a:t>
                      </a: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aseline="0" noProof="0" dirty="0" err="1" smtClean="0"/>
                        <a:t>Oferecer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veículos</a:t>
                      </a:r>
                      <a:r>
                        <a:rPr lang="en-US" sz="1200" baseline="0" noProof="0" dirty="0" smtClean="0"/>
                        <a:t>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seguros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leves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econômicos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confortáveis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Menos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poluentes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baseline="0" noProof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Confiança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Fidelização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r>
                        <a:rPr lang="en-US" sz="1200" noProof="0" dirty="0" err="1" smtClean="0"/>
                        <a:t>Atender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clientes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que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buscam</a:t>
                      </a:r>
                      <a:r>
                        <a:rPr lang="en-US" sz="1200" noProof="0" dirty="0" smtClean="0"/>
                        <a:t>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Conforto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Tecnologia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Segurança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Preço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acessível</a:t>
                      </a:r>
                      <a:endParaRPr lang="en-US" sz="1200" noProof="0" dirty="0" smtClean="0"/>
                    </a:p>
                    <a:p>
                      <a:pPr marL="0" indent="0">
                        <a:buNone/>
                      </a:pPr>
                      <a:endParaRPr lang="en-US" sz="1200" noProof="0" dirty="0" smtClean="0"/>
                    </a:p>
                    <a:p>
                      <a:pPr marL="0" indent="0">
                        <a:buNone/>
                      </a:pPr>
                      <a:r>
                        <a:rPr lang="en-US" sz="1200" noProof="0" dirty="0" err="1" smtClean="0"/>
                        <a:t>Perfil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em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foco</a:t>
                      </a:r>
                      <a:r>
                        <a:rPr lang="en-US" sz="1200" noProof="0" dirty="0" smtClean="0"/>
                        <a:t>: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US" sz="1200" noProof="0" dirty="0" err="1" smtClean="0"/>
                        <a:t>Jovens</a:t>
                      </a:r>
                      <a:endParaRPr lang="en-US" sz="1200" noProof="0" dirty="0" smtClean="0"/>
                    </a:p>
                    <a:p>
                      <a:pPr marL="228600" indent="-228600">
                        <a:buAutoNum type="arabicPeriod"/>
                      </a:pPr>
                      <a:r>
                        <a:rPr lang="en-US" sz="1200" noProof="0" dirty="0" err="1" smtClean="0"/>
                        <a:t>Classe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média</a:t>
                      </a:r>
                      <a:r>
                        <a:rPr lang="en-US" sz="1200" noProof="0" dirty="0" smtClean="0"/>
                        <a:t>/</a:t>
                      </a:r>
                      <a:r>
                        <a:rPr lang="en-US" sz="1200" noProof="0" dirty="0" err="1" smtClean="0"/>
                        <a:t>alta</a:t>
                      </a:r>
                      <a:endParaRPr lang="en-US" sz="1200" noProof="0" dirty="0" smtClean="0"/>
                    </a:p>
                    <a:p>
                      <a:pPr marL="228600" indent="-228600">
                        <a:buAutoNum type="arabicPeriod"/>
                      </a:pP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015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Recursos Chave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pt-BR" noProof="0" dirty="0" smtClean="0"/>
                        <a:t>Canais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Matérias-primas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Autopeças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Linhas</a:t>
                      </a:r>
                      <a:r>
                        <a:rPr lang="en-US" sz="1200" baseline="0" noProof="0" dirty="0" smtClean="0"/>
                        <a:t> de </a:t>
                      </a:r>
                      <a:r>
                        <a:rPr lang="en-US" sz="1200" baseline="0" noProof="0" dirty="0" err="1" smtClean="0"/>
                        <a:t>montagem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eficientes</a:t>
                      </a: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8818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Prover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veículos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qualidade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diferenciada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Fornecer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noProof="0" dirty="0" err="1" smtClean="0"/>
                        <a:t>assistência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pós-venda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66057">
                <a:tc gridSpan="3">
                  <a:txBody>
                    <a:bodyPr/>
                    <a:lstStyle/>
                    <a:p>
                      <a:r>
                        <a:rPr lang="pt-BR" noProof="0" dirty="0" smtClean="0"/>
                        <a:t>Estrutura de Custos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pt-BR" noProof="0" dirty="0" smtClean="0"/>
                        <a:t>Fontes de Renda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466057">
                <a:tc gridSpan="3">
                  <a:txBody>
                    <a:bodyPr/>
                    <a:lstStyle/>
                    <a:p>
                      <a:r>
                        <a:rPr lang="en-US" sz="1200" noProof="0" dirty="0" err="1" smtClean="0"/>
                        <a:t>Negócio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dirigido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por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custo</a:t>
                      </a:r>
                      <a:r>
                        <a:rPr lang="en-US" sz="1200" noProof="0" dirty="0" smtClean="0"/>
                        <a:t>, </a:t>
                      </a:r>
                      <a:r>
                        <a:rPr lang="en-US" sz="1200" noProof="0" dirty="0" err="1" smtClean="0"/>
                        <a:t>sendo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os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principais</a:t>
                      </a:r>
                      <a:r>
                        <a:rPr lang="en-US" sz="1200" noProof="0" dirty="0" smtClean="0"/>
                        <a:t>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Matéria</a:t>
                      </a:r>
                      <a:r>
                        <a:rPr lang="en-US" sz="1200" noProof="0" dirty="0" smtClean="0"/>
                        <a:t>-prima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Instalações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Pessoal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Produção</a:t>
                      </a:r>
                      <a:endParaRPr lang="en-US" sz="1200" noProof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200" noProof="0" dirty="0" smtClean="0"/>
                        <a:t>Venda</a:t>
                      </a:r>
                      <a:r>
                        <a:rPr lang="en-US" sz="1200" baseline="0" noProof="0" dirty="0" smtClean="0"/>
                        <a:t> de </a:t>
                      </a:r>
                      <a:r>
                        <a:rPr lang="en-US" sz="1200" baseline="0" noProof="0" dirty="0" err="1" smtClean="0"/>
                        <a:t>ativos</a:t>
                      </a:r>
                      <a:endParaRPr lang="en-US" sz="1200" baseline="0" noProof="0" dirty="0" smtClean="0"/>
                    </a:p>
                    <a:p>
                      <a:r>
                        <a:rPr lang="en-US" sz="1200" noProof="0" dirty="0" err="1" smtClean="0"/>
                        <a:t>Preço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dinâmico</a:t>
                      </a:r>
                      <a:r>
                        <a:rPr lang="en-US" sz="1200" noProof="0" dirty="0" smtClean="0"/>
                        <a:t> (</a:t>
                      </a:r>
                      <a:r>
                        <a:rPr lang="en-US" sz="1200" noProof="0" dirty="0" err="1" smtClean="0"/>
                        <a:t>sugerido</a:t>
                      </a:r>
                      <a:r>
                        <a:rPr lang="en-US" sz="1200" noProof="0" dirty="0" smtClean="0"/>
                        <a:t>) com </a:t>
                      </a:r>
                      <a:r>
                        <a:rPr lang="en-US" sz="1200" noProof="0" dirty="0" err="1" smtClean="0"/>
                        <a:t>pequena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margem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negociação</a:t>
                      </a: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b="1" dirty="0" smtClean="0"/>
              <a:t>CANVAS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9711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ência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ê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1222</TotalTime>
  <Words>1247</Words>
  <Application>Microsoft Office PowerPoint</Application>
  <PresentationFormat>Apresentação na tela (4:3)</PresentationFormat>
  <Paragraphs>257</Paragraphs>
  <Slides>16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16</vt:i4>
      </vt:variant>
    </vt:vector>
  </HeadingPairs>
  <TitlesOfParts>
    <vt:vector size="17" baseType="lpstr">
      <vt:lpstr>Adjacência</vt:lpstr>
      <vt:lpstr>Novos Modelos de Negócio Setor Automobilístico</vt:lpstr>
      <vt:lpstr> Segmento: Hatches Compactos</vt:lpstr>
      <vt:lpstr> HB20</vt:lpstr>
      <vt:lpstr> Principais Players - 2013</vt:lpstr>
      <vt:lpstr> Ambiente Atual x Futuro</vt:lpstr>
      <vt:lpstr> APLs/Clusters</vt:lpstr>
      <vt:lpstr> APLs/Clusters</vt:lpstr>
      <vt:lpstr> APLs/Clusters</vt:lpstr>
      <vt:lpstr>CANVAS</vt:lpstr>
      <vt:lpstr>Hyundai – Evolução Histórica</vt:lpstr>
      <vt:lpstr>Hyundai – Evolução Histórica</vt:lpstr>
      <vt:lpstr>Hyundai – Modelo de Produção</vt:lpstr>
      <vt:lpstr>Hyundai – Modelo de Produção</vt:lpstr>
      <vt:lpstr>Hyundai – Modelo de Produção</vt:lpstr>
      <vt:lpstr>Hyundai – Modelo de Produção</vt:lpstr>
      <vt:lpstr>Fontes</vt:lpstr>
    </vt:vector>
  </TitlesOfParts>
  <Company>sanofi-aventis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Novos Modelos de Negócio Setor Automobilístico</dc:title>
  <dc:creator>Marchi, Rafael PH/BR</dc:creator>
  <cp:lastModifiedBy>Toshiba</cp:lastModifiedBy>
  <cp:revision>90</cp:revision>
  <dcterms:created xsi:type="dcterms:W3CDTF">2014-02-24T20:22:36Z</dcterms:created>
  <dcterms:modified xsi:type="dcterms:W3CDTF">2014-03-24T23:10:35Z</dcterms:modified>
</cp:coreProperties>
</file>