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21"/>
  </p:notesMasterIdLst>
  <p:sldIdLst>
    <p:sldId id="256" r:id="rId2"/>
    <p:sldId id="266" r:id="rId3"/>
    <p:sldId id="257" r:id="rId4"/>
    <p:sldId id="284" r:id="rId5"/>
    <p:sldId id="288" r:id="rId6"/>
    <p:sldId id="289" r:id="rId7"/>
    <p:sldId id="280" r:id="rId8"/>
    <p:sldId id="290" r:id="rId9"/>
    <p:sldId id="286" r:id="rId10"/>
    <p:sldId id="285" r:id="rId11"/>
    <p:sldId id="287" r:id="rId12"/>
    <p:sldId id="261" r:id="rId13"/>
    <p:sldId id="268" r:id="rId14"/>
    <p:sldId id="272" r:id="rId15"/>
    <p:sldId id="273" r:id="rId16"/>
    <p:sldId id="275" r:id="rId17"/>
    <p:sldId id="277" r:id="rId18"/>
    <p:sldId id="291" r:id="rId19"/>
    <p:sldId id="292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2" autoAdjust="0"/>
    <p:restoredTop sz="93194" autoAdjust="0"/>
  </p:normalViewPr>
  <p:slideViewPr>
    <p:cSldViewPr>
      <p:cViewPr varScale="1">
        <p:scale>
          <a:sx n="93" d="100"/>
          <a:sy n="93" d="100"/>
        </p:scale>
        <p:origin x="-15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160" y="-6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61E23-4FA2-4746-ADCF-A49B5CAD11A0}" type="datetimeFigureOut">
              <a:rPr lang="en-US" smtClean="0"/>
              <a:t>07/04/14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84499-1B4B-4CCD-94D2-3C8EB2309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54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5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Apresentação da empresa: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 Orientações do PPT da Aula 4: exemplos dos slides 37 a 43 (este é muito simples, apenas indica a </a:t>
            </a:r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foma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apresentar a empresa) e </a:t>
            </a: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revisão do </a:t>
            </a:r>
            <a:r>
              <a:rPr lang="pt-BR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canvas</a:t>
            </a: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apresentado nos slides da Aula 1);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4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22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73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505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76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51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Ambiente Atual x Ambiente Futuro: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 orientações no PPT da Aula 1 -  slide do roteiro para o trabalho em grupo e da Aula 2 (exemplos dos slides 42 a 53) - Este ponto é grande, sugiro dividir entre 2 pessoas;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 e </a:t>
            </a:r>
            <a:r>
              <a:rPr lang="en-US" dirty="0" err="1" smtClean="0"/>
              <a:t>Tendências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relevantes</a:t>
            </a:r>
            <a:r>
              <a:rPr lang="en-US" dirty="0" smtClean="0"/>
              <a:t> do </a:t>
            </a:r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operacional</a:t>
            </a:r>
            <a:r>
              <a:rPr lang="en-US" dirty="0" smtClean="0"/>
              <a:t> do </a:t>
            </a:r>
            <a:r>
              <a:rPr lang="en-US" dirty="0" err="1" smtClean="0"/>
              <a:t>setor</a:t>
            </a:r>
            <a:endParaRPr lang="en-US" dirty="0" smtClean="0"/>
          </a:p>
          <a:p>
            <a:endParaRPr lang="en-US" dirty="0" smtClean="0"/>
          </a:p>
          <a:p>
            <a:pPr marL="228600" indent="-228600">
              <a:buAutoNum type="arabicPeriod"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Apresentação detalhada do setor: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 Orientações nos </a:t>
            </a:r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PPTs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das Aulas 1  e da Aula 2 (slides de programação da próxima aula) e da Aula 5 (slide ref. exercício de aplicação). Incluir contexto atual do setor, competitividade, principais players no mercado brasileiro.</a:t>
            </a:r>
            <a:b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pt-B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5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Problemas enfrentados: </a:t>
            </a:r>
            <a:r>
              <a:rPr lang="pt-BR" dirty="0" smtClean="0"/>
              <a:t>longo tempo de espera – mais de 100 dias para a entrega. Desde setembro/2013, fábrica passou a funcionar em 3 turnos para dar conta da alta demanda.</a:t>
            </a:r>
            <a:r>
              <a:rPr lang="pt-BR" dirty="0" smtClean="0">
                <a:solidFill>
                  <a:srgbClr val="FF0000"/>
                </a:solidFill>
              </a:rPr>
              <a:t> Hoje as lojas garantem a pronta entrega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39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5</a:t>
            </a:fld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69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932743"/>
              </p:ext>
            </p:extLst>
          </p:nvPr>
        </p:nvGraphicFramePr>
        <p:xfrm>
          <a:off x="692697" y="4343402"/>
          <a:ext cx="5472608" cy="4261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618"/>
                <a:gridCol w="1006221"/>
                <a:gridCol w="2998127"/>
                <a:gridCol w="585250"/>
                <a:gridCol w="667392"/>
              </a:tblGrid>
              <a:tr h="341622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Forças/Fatores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Nome do cenário</a:t>
                      </a:r>
                      <a:br>
                        <a:rPr lang="pt-BR" sz="1100" u="none" strike="noStrike">
                          <a:effectLst/>
                        </a:rPr>
                      </a:br>
                      <a:r>
                        <a:rPr lang="pt-BR" sz="1100" u="none" strike="noStrike">
                          <a:effectLst/>
                        </a:rPr>
                        <a:t>Contexto geral indústria automotiva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Impacto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Incerteza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6186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Cliente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Está mais experiente e exigente. Exige melhor tecnologia, inovação, acabamento, potência, design e garantia do que antigamente. Tudo isso aliado a melhores preços.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3508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Concorrência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Aumentou muito nos últimos anos, novas marcas, modelos, opções.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7088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Econômico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Maior segmento do setor automobilístico do Brasil. Número de concorrentes aumentou muito nos últimos 5 anos.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5241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Tecnológico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Necessário aprimoramento tecnológico constante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4318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Social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Sociedade cada vez mais exigente: ética, qualidade e ambiental.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5493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Político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Concentração do risco no mercado brasileiro, por ter a fábrica aqui. Interesse de expansão para a América Latina em momento de incerteza política.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62784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Jurídico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Instabilidade das regras triburtárias, especialmente alíquotas de IPI. Carga tibutária nacional pesada onera a competitividade internacional. Sistema complexo de impostos gera custos adicionais de pessoal.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062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Físico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Combustíveis fosseis se tornando cada vez mais escassos e caros.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586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7</a:t>
            </a:fld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197391"/>
              </p:ext>
            </p:extLst>
          </p:nvPr>
        </p:nvGraphicFramePr>
        <p:xfrm>
          <a:off x="692696" y="5580112"/>
          <a:ext cx="5184576" cy="252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94"/>
                <a:gridCol w="1435222"/>
                <a:gridCol w="720080"/>
                <a:gridCol w="432048"/>
                <a:gridCol w="1368152"/>
                <a:gridCol w="720080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1o. Volkswagen Gol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255.055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Onix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2o. Fiat Uno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184.376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Volkswagen Fox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113.708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3o. Fiat Palio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177.031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Renault Sandero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102.520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4o. Ford Fiesta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137.547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Celta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74.655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5o. Hyundai HB20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Fiat Punto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40.407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69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/>
              <a:t>Novos Modelos de Negócio</a:t>
            </a:r>
            <a:br>
              <a:rPr lang="pt-BR" sz="4400" b="1" dirty="0" smtClean="0"/>
            </a:br>
            <a:r>
              <a:rPr lang="pt-BR" sz="4400" b="1" dirty="0" smtClean="0"/>
              <a:t>Setor Automobilístico</a:t>
            </a:r>
            <a:endParaRPr lang="pt-BR" sz="4400" b="1" dirty="0"/>
          </a:p>
        </p:txBody>
      </p:sp>
      <p:pic>
        <p:nvPicPr>
          <p:cNvPr id="1030" name="Picture 6" descr="http://www.autoportal.hr/slike/2010/660/novi_slogan_logo_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2992057" cy="269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2"/>
          <p:cNvSpPr txBox="1">
            <a:spLocks/>
          </p:cNvSpPr>
          <p:nvPr/>
        </p:nvSpPr>
        <p:spPr>
          <a:xfrm>
            <a:off x="5292080" y="3261556"/>
            <a:ext cx="4104456" cy="2783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2200" b="1" u="sng" dirty="0" err="1" smtClean="0">
                <a:solidFill>
                  <a:schemeClr val="tx1"/>
                </a:solidFill>
              </a:rPr>
              <a:t>Grupo</a:t>
            </a:r>
            <a:r>
              <a:rPr lang="en-US" sz="2200" b="1" u="sng" dirty="0" smtClean="0">
                <a:solidFill>
                  <a:schemeClr val="tx1"/>
                </a:solidFill>
              </a:rPr>
              <a:t> 3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Alessandra </a:t>
            </a:r>
            <a:r>
              <a:rPr lang="en-US" sz="2200" dirty="0" err="1" smtClean="0">
                <a:solidFill>
                  <a:schemeClr val="tx1"/>
                </a:solidFill>
              </a:rPr>
              <a:t>Petito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Hugo </a:t>
            </a:r>
            <a:r>
              <a:rPr lang="en-US" sz="2200" dirty="0" err="1" smtClean="0">
                <a:solidFill>
                  <a:schemeClr val="tx1"/>
                </a:solidFill>
              </a:rPr>
              <a:t>Separovic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Marcelo Silva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Rafael de </a:t>
            </a:r>
            <a:r>
              <a:rPr lang="en-US" sz="2200" dirty="0" err="1" smtClean="0">
                <a:solidFill>
                  <a:schemeClr val="tx1"/>
                </a:solidFill>
              </a:rPr>
              <a:t>Marchi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tx1"/>
                </a:solidFill>
              </a:rPr>
              <a:t>Sílvia</a:t>
            </a:r>
            <a:r>
              <a:rPr lang="en-US" sz="2200" dirty="0" smtClean="0">
                <a:solidFill>
                  <a:schemeClr val="tx1"/>
                </a:solidFill>
              </a:rPr>
              <a:t> Miranda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8714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endParaRPr lang="pt-BR" dirty="0" smtClean="0"/>
          </a:p>
          <a:p>
            <a:pPr marL="114300" indent="0">
              <a:buNone/>
            </a:pP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/>
              <a:t>APLs</a:t>
            </a:r>
            <a:r>
              <a:rPr lang="pt-BR" b="1" dirty="0"/>
              <a:t>/Clusters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36606"/>
            <a:ext cx="6788448" cy="492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02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43192" cy="4824536"/>
          </a:xfrm>
        </p:spPr>
        <p:txBody>
          <a:bodyPr>
            <a:normAutofit lnSpcReduction="10000"/>
          </a:bodyPr>
          <a:lstStyle/>
          <a:p>
            <a:endParaRPr lang="pt-BR" dirty="0" smtClean="0"/>
          </a:p>
          <a:p>
            <a:r>
              <a:rPr lang="pt-BR" dirty="0" smtClean="0"/>
              <a:t>No caso da Hyundai, ainda não existe nada organizado neste sentido, mas uma organização deste tipo em uma cidade pequena do interior teria um aspecto muito positivo de desenvolvimento</a:t>
            </a:r>
          </a:p>
          <a:p>
            <a:endParaRPr lang="pt-BR" dirty="0" smtClean="0"/>
          </a:p>
          <a:p>
            <a:r>
              <a:rPr lang="pt-BR" dirty="0" smtClean="0"/>
              <a:t>Plano de ação necessário: ações conjuntas com os governos regionais para suprir necessidades futuras, prevendo o crescimento acelerado das demandas de mão de obra e infra estrutura para a região</a:t>
            </a:r>
          </a:p>
          <a:p>
            <a:endParaRPr lang="pt-BR" dirty="0" smtClean="0"/>
          </a:p>
          <a:p>
            <a:r>
              <a:rPr lang="pt-BR" dirty="0" smtClean="0"/>
              <a:t>Seria necessária também a criação de um comitê e regras entre todas as empresas deste ramo para estabelecer metas e decisões estratégicas alinhadas entre elas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27935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75701"/>
              </p:ext>
            </p:extLst>
          </p:nvPr>
        </p:nvGraphicFramePr>
        <p:xfrm>
          <a:off x="251520" y="1412776"/>
          <a:ext cx="8712970" cy="5325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2594"/>
                <a:gridCol w="1742594"/>
                <a:gridCol w="871297"/>
                <a:gridCol w="871297"/>
                <a:gridCol w="1742594"/>
                <a:gridCol w="1742594"/>
              </a:tblGrid>
              <a:tr h="216024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Parcerias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Atividades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pt-BR" noProof="0" dirty="0" smtClean="0"/>
                        <a:t>Proposta de Valor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Relações com Clientes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Segmento de Mercado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6057">
                <a:tc rowSpan="4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  </a:t>
                      </a:r>
                      <a:r>
                        <a:rPr lang="en-US" sz="1200" dirty="0" err="1" smtClean="0"/>
                        <a:t>Matéria</a:t>
                      </a:r>
                      <a:r>
                        <a:rPr lang="en-US" sz="120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</a:t>
                      </a:r>
                      <a:r>
                        <a:rPr lang="en-US" sz="1200" dirty="0" err="1" smtClean="0"/>
                        <a:t>utopeças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Comerc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veículos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Ent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Representativa</a:t>
                      </a:r>
                      <a:r>
                        <a:rPr lang="en-US" sz="1200" dirty="0" smtClean="0"/>
                        <a:t> (ANFAVEA)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Fabricação</a:t>
                      </a:r>
                      <a:r>
                        <a:rPr lang="en-US" sz="1200" noProof="0" dirty="0" smtClean="0"/>
                        <a:t> e </a:t>
                      </a:r>
                      <a:r>
                        <a:rPr lang="en-US" sz="1200" noProof="0" dirty="0" err="1" smtClean="0"/>
                        <a:t>montagem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veículos</a:t>
                      </a:r>
                      <a:endParaRPr lang="en-US" sz="1200" noProof="0" dirty="0" smtClean="0"/>
                    </a:p>
                    <a:p>
                      <a:r>
                        <a:rPr lang="en-US" sz="1200" noProof="0" dirty="0" smtClean="0"/>
                        <a:t>* </a:t>
                      </a:r>
                      <a:r>
                        <a:rPr lang="en-US" sz="1200" noProof="0" dirty="0" err="1" smtClean="0"/>
                        <a:t>Abertura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fábrica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exclusiva</a:t>
                      </a:r>
                      <a:r>
                        <a:rPr lang="en-US" sz="1200" baseline="0" noProof="0" dirty="0" smtClean="0"/>
                        <a:t> para </a:t>
                      </a:r>
                      <a:r>
                        <a:rPr lang="en-US" sz="1200" baseline="0" noProof="0" dirty="0" err="1" smtClean="0"/>
                        <a:t>fabricação</a:t>
                      </a:r>
                      <a:r>
                        <a:rPr lang="en-US" sz="1200" baseline="0" noProof="0" dirty="0" smtClean="0"/>
                        <a:t> do </a:t>
                      </a:r>
                      <a:r>
                        <a:rPr lang="en-US" sz="1200" baseline="0" noProof="0" dirty="0" err="1" smtClean="0"/>
                        <a:t>modelo</a:t>
                      </a:r>
                      <a:r>
                        <a:rPr lang="en-US" sz="1200" baseline="0" noProof="0" dirty="0" smtClean="0"/>
                        <a:t> popular “HB20”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aseline="0" noProof="0" dirty="0" err="1" smtClean="0"/>
                        <a:t>Oferecer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veículos</a:t>
                      </a:r>
                      <a:r>
                        <a:rPr lang="en-US" sz="1200" baseline="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seguros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leves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econômicos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confortáveis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Menos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poluentes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baseline="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Confiança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Fidelização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Atender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clientes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que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buscam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Conforto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Tecnologia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Segurança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acessível</a:t>
                      </a: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r>
                        <a:rPr lang="en-US" sz="1200" noProof="0" dirty="0" err="1" smtClean="0"/>
                        <a:t>Perfil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em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foco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Jovens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Classe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média</a:t>
                      </a:r>
                      <a:r>
                        <a:rPr lang="en-US" sz="1200" noProof="0" dirty="0" smtClean="0"/>
                        <a:t>/</a:t>
                      </a:r>
                      <a:r>
                        <a:rPr lang="en-US" sz="1200" noProof="0" dirty="0" err="1" smtClean="0"/>
                        <a:t>alta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1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Recursos Chave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noProof="0" dirty="0" smtClean="0"/>
                        <a:t>Canais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Matérias-primas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Autopeças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Linhas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montagem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eficientes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88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Prover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veículos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qualidade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diferenciada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Fornecer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err="1" smtClean="0"/>
                        <a:t>assistência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pós-venda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Estrutura de Custos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Fontes de Renda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Negócio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dirigido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por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custo</a:t>
                      </a:r>
                      <a:r>
                        <a:rPr lang="en-US" sz="1200" noProof="0" dirty="0" smtClean="0"/>
                        <a:t>, </a:t>
                      </a:r>
                      <a:r>
                        <a:rPr lang="en-US" sz="1200" noProof="0" dirty="0" err="1" smtClean="0"/>
                        <a:t>sendo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os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principais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</a:t>
                      </a:r>
                      <a:r>
                        <a:rPr lang="en-US" sz="1200" noProof="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Instalações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Pessoal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Produção</a:t>
                      </a:r>
                      <a:endParaRPr lang="en-US" sz="120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noProof="0" dirty="0" smtClean="0"/>
                        <a:t>Venda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ativos</a:t>
                      </a:r>
                      <a:endParaRPr lang="en-US" sz="1200" baseline="0" noProof="0" dirty="0" smtClean="0"/>
                    </a:p>
                    <a:p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dinâmico</a:t>
                      </a:r>
                      <a:r>
                        <a:rPr lang="en-US" sz="1200" noProof="0" dirty="0" smtClean="0"/>
                        <a:t> (</a:t>
                      </a:r>
                      <a:r>
                        <a:rPr lang="en-US" sz="1200" noProof="0" dirty="0" err="1" smtClean="0"/>
                        <a:t>sugerido</a:t>
                      </a:r>
                      <a:r>
                        <a:rPr lang="en-US" sz="1200" noProof="0" dirty="0" smtClean="0"/>
                        <a:t>) com </a:t>
                      </a:r>
                      <a:r>
                        <a:rPr lang="en-US" sz="1200" noProof="0" dirty="0" err="1" smtClean="0"/>
                        <a:t>pequena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margem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negociação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CANVAS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7111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Hyundai – Evolução Histórica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dirty="0"/>
              <a:t>Criada em </a:t>
            </a:r>
            <a:r>
              <a:rPr lang="pt-BR" dirty="0" smtClean="0"/>
              <a:t>1967 – dedicava-se à montagem de  carros norte- americanos (consumo interno)</a:t>
            </a:r>
          </a:p>
          <a:p>
            <a:pPr marL="114300" indent="0" algn="just">
              <a:buNone/>
            </a:pPr>
            <a:endParaRPr lang="pt-BR" dirty="0" smtClean="0"/>
          </a:p>
          <a:p>
            <a:pPr algn="just"/>
            <a:r>
              <a:rPr lang="pt-BR" dirty="0"/>
              <a:t>Durante a fase inicial de produção da Hyundai, </a:t>
            </a:r>
            <a:r>
              <a:rPr lang="pt-BR" dirty="0" smtClean="0"/>
              <a:t>foram implantados princípios </a:t>
            </a:r>
            <a:r>
              <a:rPr lang="pt-BR" dirty="0"/>
              <a:t>e métodos </a:t>
            </a:r>
            <a:r>
              <a:rPr lang="pt-BR" dirty="0" smtClean="0"/>
              <a:t>do Sistema Toyota de Produção </a:t>
            </a:r>
            <a:r>
              <a:rPr lang="pt-BR" dirty="0" smtClean="0"/>
              <a:t>(STP)</a:t>
            </a:r>
            <a:endParaRPr lang="pt-BR" dirty="0" smtClean="0"/>
          </a:p>
          <a:p>
            <a:pPr algn="just"/>
            <a:endParaRPr lang="pt-BR" dirty="0"/>
          </a:p>
          <a:p>
            <a:pPr algn="just"/>
            <a:r>
              <a:rPr lang="pt-BR" dirty="0"/>
              <a:t>O conceito do STP </a:t>
            </a:r>
            <a:r>
              <a:rPr lang="pt-BR" dirty="0" smtClean="0"/>
              <a:t>inicialmente buscava a </a:t>
            </a:r>
            <a:r>
              <a:rPr lang="pt-BR" dirty="0"/>
              <a:t>eliminação de perdas </a:t>
            </a:r>
            <a:r>
              <a:rPr lang="pt-BR" dirty="0" smtClean="0"/>
              <a:t>ocasionadas </a:t>
            </a:r>
            <a:r>
              <a:rPr lang="pt-BR" dirty="0"/>
              <a:t>pelo modelo de produção em massa </a:t>
            </a:r>
            <a:r>
              <a:rPr lang="pt-BR" dirty="0" smtClean="0"/>
              <a:t>para </a:t>
            </a:r>
            <a:r>
              <a:rPr lang="pt-BR" dirty="0"/>
              <a:t>um novo modelo que se baseia em </a:t>
            </a:r>
            <a:r>
              <a:rPr lang="pt-BR" b="1" i="1" dirty="0"/>
              <a:t>produção “enxuta”, </a:t>
            </a:r>
            <a:r>
              <a:rPr lang="pt-BR" dirty="0"/>
              <a:t>abrangendo a cadeia de </a:t>
            </a:r>
            <a:r>
              <a:rPr lang="pt-BR" dirty="0" smtClean="0"/>
              <a:t>suprimentos</a:t>
            </a:r>
            <a:r>
              <a:rPr lang="pt-BR" dirty="0"/>
              <a:t>, e principalmente, orientada pela </a:t>
            </a:r>
            <a:r>
              <a:rPr lang="pt-BR" b="1" i="1" dirty="0"/>
              <a:t>demanda</a:t>
            </a:r>
            <a:r>
              <a:rPr lang="pt-BR" dirty="0"/>
              <a:t>, gerando um modelo de produção </a:t>
            </a:r>
            <a:r>
              <a:rPr lang="pt-BR" dirty="0" smtClean="0"/>
              <a:t>“</a:t>
            </a:r>
            <a:r>
              <a:rPr lang="pt-BR" dirty="0"/>
              <a:t>puxado”.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3373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Evolução Histórica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07293"/>
            <a:ext cx="7859216" cy="4525963"/>
          </a:xfrm>
        </p:spPr>
        <p:txBody>
          <a:bodyPr>
            <a:noAutofit/>
          </a:bodyPr>
          <a:lstStyle/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Campanhas de trabalho </a:t>
            </a:r>
            <a:r>
              <a:rPr lang="pt-BR" sz="1850" dirty="0" smtClean="0"/>
              <a:t>(</a:t>
            </a:r>
            <a:r>
              <a:rPr lang="pt-BR" sz="1850" dirty="0"/>
              <a:t>treinamento) sobre boas práticas (três certos – fazer as coisas certas, na hora certa e no local </a:t>
            </a:r>
            <a:r>
              <a:rPr lang="pt-BR" sz="1850" dirty="0" smtClean="0"/>
              <a:t>certo</a:t>
            </a:r>
            <a:r>
              <a:rPr lang="pt-BR" sz="1850" dirty="0"/>
              <a:t>), e as cinco atitudes </a:t>
            </a:r>
            <a:r>
              <a:rPr lang="pt-BR" sz="1850" dirty="0" smtClean="0"/>
              <a:t>(planejamento</a:t>
            </a:r>
            <a:r>
              <a:rPr lang="pt-BR" sz="1850" dirty="0"/>
              <a:t>, ordem, limpeza, arrumação e disciplina</a:t>
            </a:r>
            <a:r>
              <a:rPr lang="pt-BR" sz="1850" dirty="0" smtClean="0"/>
              <a:t>) princípios difundidos junto ao chão de fábrica</a:t>
            </a:r>
          </a:p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Final de 1990 - A Hyundai </a:t>
            </a:r>
            <a:r>
              <a:rPr lang="pt-BR" sz="1850" dirty="0" smtClean="0"/>
              <a:t>fez </a:t>
            </a:r>
            <a:r>
              <a:rPr lang="pt-BR" sz="1850" dirty="0"/>
              <a:t>investimentos maciços em automação e centrou seus esforços na política de inovação de </a:t>
            </a:r>
            <a:r>
              <a:rPr lang="pt-BR" sz="1850" dirty="0" smtClean="0"/>
              <a:t>processos </a:t>
            </a:r>
            <a:r>
              <a:rPr lang="pt-BR" sz="1850" dirty="0"/>
              <a:t>de produção, estimulando seus engenheiros a apresentar soluções e buscar </a:t>
            </a:r>
            <a:r>
              <a:rPr lang="pt-BR" sz="1850" dirty="0" smtClean="0"/>
              <a:t>inovações, reconhecendo </a:t>
            </a:r>
            <a:r>
              <a:rPr lang="pt-BR" sz="1850" dirty="0"/>
              <a:t>financeiramente seus engenheiros com políticas de remuneração alinhadas com </a:t>
            </a:r>
            <a:r>
              <a:rPr lang="pt-BR" sz="1850" dirty="0" smtClean="0"/>
              <a:t>essa proposta</a:t>
            </a:r>
          </a:p>
          <a:p>
            <a:pPr marL="0" indent="0" algn="just">
              <a:buNone/>
            </a:pPr>
            <a:endParaRPr lang="pt-BR" sz="1850" dirty="0" smtClean="0"/>
          </a:p>
          <a:p>
            <a:pPr algn="just"/>
            <a:r>
              <a:rPr lang="pt-BR" sz="1850" dirty="0" smtClean="0"/>
              <a:t>2013 – eleita pela 4ª. vez a Empresa Mais Admirada do Brasil na categoria </a:t>
            </a:r>
            <a:r>
              <a:rPr lang="pt-BR" sz="1850" dirty="0"/>
              <a:t>Montadora/Importadora de </a:t>
            </a:r>
            <a:r>
              <a:rPr lang="pt-BR" sz="1850" dirty="0" smtClean="0"/>
              <a:t>Automóveis</a:t>
            </a:r>
            <a:endParaRPr lang="pt-BR" sz="1850" dirty="0"/>
          </a:p>
        </p:txBody>
      </p:sp>
    </p:spTree>
    <p:extLst>
      <p:ext uri="{BB962C8B-B14F-4D97-AF65-F5344CB8AC3E}">
        <p14:creationId xmlns:p14="http://schemas.microsoft.com/office/powerpoint/2010/main" val="823209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b="1" dirty="0"/>
              <a:t>Modelo de Produção Modular: </a:t>
            </a:r>
            <a:r>
              <a:rPr lang="pt-BR" sz="2000" dirty="0"/>
              <a:t>método de produção em que peças são </a:t>
            </a:r>
            <a:r>
              <a:rPr lang="pt-BR" sz="2000" dirty="0" err="1"/>
              <a:t>submontadas</a:t>
            </a:r>
            <a:r>
              <a:rPr lang="pt-BR" sz="2000" dirty="0"/>
              <a:t> em unidades intercambiáveis a serem fornecidas para a linha de montagem final.</a:t>
            </a:r>
          </a:p>
          <a:p>
            <a:pPr algn="just"/>
            <a:r>
              <a:rPr lang="pt-BR" sz="2400" b="1" dirty="0" smtClean="0"/>
              <a:t>Consequência </a:t>
            </a:r>
            <a:r>
              <a:rPr lang="pt-BR" sz="2400" b="1" dirty="0" smtClean="0"/>
              <a:t>da Produção </a:t>
            </a:r>
            <a:r>
              <a:rPr lang="pt-BR" sz="2400" b="1" dirty="0" smtClean="0"/>
              <a:t>Modular</a:t>
            </a:r>
            <a:r>
              <a:rPr lang="pt-BR" sz="2400" dirty="0" smtClean="0"/>
              <a:t>: </a:t>
            </a:r>
            <a:r>
              <a:rPr lang="pt-BR" sz="2000" dirty="0" smtClean="0"/>
              <a:t>Redução de custos e melhoria na qualidade e produtividade. </a:t>
            </a:r>
          </a:p>
          <a:p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717032"/>
            <a:ext cx="89439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010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000" b="1" dirty="0" smtClean="0"/>
              <a:t>Brasil</a:t>
            </a:r>
            <a:r>
              <a:rPr lang="pt-BR" sz="2000" dirty="0" smtClean="0"/>
              <a:t> - fábrica própria em </a:t>
            </a:r>
            <a:r>
              <a:rPr lang="pt-BR" sz="2000" dirty="0"/>
              <a:t>2012 </a:t>
            </a:r>
            <a:r>
              <a:rPr lang="pt-BR" sz="2000" dirty="0" smtClean="0"/>
              <a:t>– cidade de Piracicaba/SP, </a:t>
            </a:r>
            <a:r>
              <a:rPr lang="pt-BR" sz="2000" dirty="0"/>
              <a:t>cuja capacidade é de 150 mil veículos por ano, </a:t>
            </a:r>
            <a:r>
              <a:rPr lang="pt-BR" sz="2000" dirty="0" smtClean="0"/>
              <a:t>responsável </a:t>
            </a:r>
            <a:r>
              <a:rPr lang="pt-BR" sz="2000" dirty="0"/>
              <a:t>pela fabricação dos </a:t>
            </a:r>
            <a:r>
              <a:rPr lang="pt-BR" sz="2000" dirty="0" smtClean="0"/>
              <a:t>modelos HB20, HB20X e HB20S, </a:t>
            </a:r>
            <a:r>
              <a:rPr lang="pt-BR" sz="2000" dirty="0"/>
              <a:t>exclusivos para o mercado </a:t>
            </a:r>
            <a:r>
              <a:rPr lang="pt-BR" sz="2000" dirty="0" smtClean="0"/>
              <a:t>brasileiro</a:t>
            </a:r>
            <a:r>
              <a:rPr lang="pt-BR" sz="2000" dirty="0"/>
              <a:t> </a:t>
            </a:r>
            <a:r>
              <a:rPr lang="pt-BR" sz="2000" dirty="0" smtClean="0"/>
              <a:t> (demanda interna por carros populares)</a:t>
            </a:r>
          </a:p>
          <a:p>
            <a:pPr algn="just"/>
            <a:endParaRPr lang="pt-BR" sz="3100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54218"/>
            <a:ext cx="6120680" cy="371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839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42845"/>
            <a:ext cx="6544589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4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</a:t>
            </a:r>
            <a:r>
              <a:rPr lang="en-US" dirty="0" err="1" smtClean="0"/>
              <a:t>Inovação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</a:t>
            </a:r>
            <a:r>
              <a:rPr lang="en-US" dirty="0" smtClean="0"/>
              <a:t> </a:t>
            </a:r>
            <a:r>
              <a:rPr lang="en-US" dirty="0" smtClean="0"/>
              <a:t>Hyundai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Conceito</a:t>
            </a:r>
            <a:r>
              <a:rPr lang="en-US" dirty="0" smtClean="0"/>
              <a:t> de </a:t>
            </a:r>
            <a:r>
              <a:rPr lang="en-US" dirty="0" err="1" smtClean="0"/>
              <a:t>produ</a:t>
            </a:r>
            <a:r>
              <a:rPr lang="en-US" dirty="0" err="1" smtClean="0"/>
              <a:t>ção</a:t>
            </a:r>
            <a:r>
              <a:rPr lang="en-US" dirty="0" smtClean="0"/>
              <a:t> Just-in-Time: </a:t>
            </a:r>
            <a:r>
              <a:rPr lang="en-US" dirty="0" err="1" smtClean="0"/>
              <a:t>Redução</a:t>
            </a:r>
            <a:r>
              <a:rPr lang="en-US" dirty="0" smtClean="0"/>
              <a:t> de </a:t>
            </a:r>
            <a:r>
              <a:rPr lang="en-US" dirty="0" err="1"/>
              <a:t>C</a:t>
            </a:r>
            <a:r>
              <a:rPr lang="en-US" dirty="0" err="1" smtClean="0"/>
              <a:t>ustos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Fabricação</a:t>
            </a:r>
            <a:r>
              <a:rPr lang="en-US" dirty="0" smtClean="0"/>
              <a:t> </a:t>
            </a:r>
            <a:r>
              <a:rPr lang="en-US" dirty="0" smtClean="0"/>
              <a:t>local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melhoria</a:t>
            </a:r>
            <a:r>
              <a:rPr lang="en-US" dirty="0" smtClean="0"/>
              <a:t> de </a:t>
            </a:r>
            <a:r>
              <a:rPr lang="en-US" dirty="0" err="1" smtClean="0"/>
              <a:t>competitividade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Investimento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elevar</a:t>
            </a:r>
            <a:r>
              <a:rPr lang="en-US" dirty="0" smtClean="0"/>
              <a:t> a </a:t>
            </a:r>
            <a:r>
              <a:rPr lang="en-US" dirty="0" err="1" smtClean="0"/>
              <a:t>qualidade</a:t>
            </a:r>
            <a:r>
              <a:rPr lang="en-US" dirty="0" smtClean="0"/>
              <a:t> de um </a:t>
            </a:r>
            <a:r>
              <a:rPr lang="en-US" dirty="0" err="1" smtClean="0"/>
              <a:t>modelo</a:t>
            </a:r>
            <a:r>
              <a:rPr lang="en-US" dirty="0" smtClean="0"/>
              <a:t> popular</a:t>
            </a:r>
          </a:p>
          <a:p>
            <a:endParaRPr lang="en-US" dirty="0"/>
          </a:p>
          <a:p>
            <a:r>
              <a:rPr lang="en-US" dirty="0" err="1" smtClean="0"/>
              <a:t>Utilização</a:t>
            </a:r>
            <a:r>
              <a:rPr lang="en-US" dirty="0" smtClean="0"/>
              <a:t> de </a:t>
            </a:r>
            <a:r>
              <a:rPr lang="en-US" dirty="0" err="1" smtClean="0"/>
              <a:t>tecnologia</a:t>
            </a:r>
            <a:r>
              <a:rPr lang="en-US" dirty="0" smtClean="0"/>
              <a:t> </a:t>
            </a:r>
            <a:r>
              <a:rPr lang="en-US" dirty="0" err="1" smtClean="0"/>
              <a:t>avançada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conquistar</a:t>
            </a:r>
            <a:r>
              <a:rPr lang="en-US" dirty="0" smtClean="0"/>
              <a:t> </a:t>
            </a:r>
            <a:r>
              <a:rPr lang="en-US" dirty="0" err="1" smtClean="0"/>
              <a:t>clientes</a:t>
            </a:r>
            <a:r>
              <a:rPr lang="en-US" dirty="0" smtClean="0"/>
              <a:t> </a:t>
            </a:r>
            <a:r>
              <a:rPr lang="en-US" dirty="0" err="1" smtClean="0"/>
              <a:t>exigentes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51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endParaRPr lang="en-US" sz="6600" dirty="0" smtClean="0"/>
          </a:p>
          <a:p>
            <a:pPr marL="114300" indent="0" algn="ctr">
              <a:buNone/>
            </a:pPr>
            <a:r>
              <a:rPr lang="en-US" sz="5400" dirty="0" smtClean="0"/>
              <a:t>Obrigado!</a:t>
            </a:r>
            <a:endParaRPr lang="en-US" sz="5400" dirty="0"/>
          </a:p>
        </p:txBody>
      </p:sp>
      <p:sp>
        <p:nvSpPr>
          <p:cNvPr id="4" name="Rectangle 3"/>
          <p:cNvSpPr/>
          <p:nvPr/>
        </p:nvSpPr>
        <p:spPr>
          <a:xfrm>
            <a:off x="3779912" y="52292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dirty="0"/>
              <a:t>Alessandra </a:t>
            </a:r>
            <a:r>
              <a:rPr lang="en-US" dirty="0" err="1"/>
              <a:t>Petito</a:t>
            </a:r>
            <a:endParaRPr lang="en-US" dirty="0"/>
          </a:p>
          <a:p>
            <a:pPr algn="r"/>
            <a:r>
              <a:rPr lang="en-US" dirty="0"/>
              <a:t>Hugo </a:t>
            </a:r>
            <a:r>
              <a:rPr lang="en-US" dirty="0" err="1"/>
              <a:t>Separovic</a:t>
            </a:r>
            <a:endParaRPr lang="en-US" dirty="0"/>
          </a:p>
          <a:p>
            <a:pPr algn="r"/>
            <a:r>
              <a:rPr lang="en-US" dirty="0"/>
              <a:t>Marcelo Silva</a:t>
            </a:r>
          </a:p>
          <a:p>
            <a:pPr algn="r"/>
            <a:r>
              <a:rPr lang="en-US" dirty="0"/>
              <a:t>Rafael de Marchi</a:t>
            </a:r>
          </a:p>
          <a:p>
            <a:pPr algn="r"/>
            <a:r>
              <a:rPr lang="en-US" dirty="0" err="1"/>
              <a:t>Sílvia</a:t>
            </a:r>
            <a:r>
              <a:rPr lang="en-US" dirty="0"/>
              <a:t> Miranda</a:t>
            </a:r>
          </a:p>
        </p:txBody>
      </p:sp>
    </p:spTree>
    <p:extLst>
      <p:ext uri="{BB962C8B-B14F-4D97-AF65-F5344CB8AC3E}">
        <p14:creationId xmlns:p14="http://schemas.microsoft.com/office/powerpoint/2010/main" val="2225560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052736"/>
            <a:ext cx="7931224" cy="5328592"/>
          </a:xfrm>
        </p:spPr>
        <p:txBody>
          <a:bodyPr>
            <a:noAutofit/>
          </a:bodyPr>
          <a:lstStyle/>
          <a:p>
            <a:r>
              <a:rPr lang="en-US" sz="1800" dirty="0" smtClean="0"/>
              <a:t>4o </a:t>
            </a:r>
            <a:r>
              <a:rPr lang="en-US" sz="1800" dirty="0" err="1" smtClean="0"/>
              <a:t>Maior</a:t>
            </a:r>
            <a:r>
              <a:rPr lang="en-US" sz="1800" dirty="0" smtClean="0"/>
              <a:t> </a:t>
            </a:r>
            <a:r>
              <a:rPr lang="en-US" sz="1800" dirty="0" err="1" smtClean="0"/>
              <a:t>mercado</a:t>
            </a:r>
            <a:r>
              <a:rPr lang="en-US" sz="1800" dirty="0" smtClean="0"/>
              <a:t> do </a:t>
            </a:r>
            <a:r>
              <a:rPr lang="en-US" sz="1800" dirty="0" err="1" smtClean="0"/>
              <a:t>mundo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6o </a:t>
            </a:r>
            <a:r>
              <a:rPr lang="en-US" sz="1800" dirty="0" err="1" smtClean="0"/>
              <a:t>Maior</a:t>
            </a:r>
            <a:r>
              <a:rPr lang="en-US" sz="1800" dirty="0" smtClean="0"/>
              <a:t> </a:t>
            </a:r>
            <a:r>
              <a:rPr lang="en-US" sz="1800" dirty="0" err="1" smtClean="0"/>
              <a:t>produtor</a:t>
            </a:r>
            <a:r>
              <a:rPr lang="en-US" sz="1800" dirty="0" smtClean="0"/>
              <a:t> </a:t>
            </a:r>
            <a:r>
              <a:rPr lang="en-US" sz="1800" dirty="0" err="1" smtClean="0"/>
              <a:t>automotivo</a:t>
            </a:r>
            <a:r>
              <a:rPr lang="en-US" sz="1800" dirty="0" smtClean="0"/>
              <a:t> </a:t>
            </a:r>
            <a:r>
              <a:rPr lang="en-US" sz="1800" dirty="0" err="1" smtClean="0"/>
              <a:t>mundial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err="1" smtClean="0"/>
              <a:t>Estão</a:t>
            </a:r>
            <a:r>
              <a:rPr lang="en-US" sz="1800" dirty="0" smtClean="0"/>
              <a:t> </a:t>
            </a:r>
            <a:r>
              <a:rPr lang="en-US" sz="1800" dirty="0" err="1" smtClean="0"/>
              <a:t>estabelecidos</a:t>
            </a:r>
            <a:r>
              <a:rPr lang="en-US" sz="1800" dirty="0" smtClean="0"/>
              <a:t> no </a:t>
            </a:r>
            <a:r>
              <a:rPr lang="en-US" sz="1800" dirty="0" err="1" smtClean="0"/>
              <a:t>país</a:t>
            </a:r>
            <a:r>
              <a:rPr lang="en-US" sz="1800" dirty="0" smtClean="0"/>
              <a:t>:</a:t>
            </a:r>
          </a:p>
          <a:p>
            <a:pPr lvl="1"/>
            <a:r>
              <a:rPr lang="en-US" sz="1800" dirty="0" err="1" smtClean="0"/>
              <a:t>Os</a:t>
            </a:r>
            <a:r>
              <a:rPr lang="en-US" sz="1800" dirty="0" smtClean="0"/>
              <a:t> </a:t>
            </a:r>
            <a:r>
              <a:rPr lang="en-US" sz="1800" dirty="0" err="1" smtClean="0"/>
              <a:t>mais</a:t>
            </a:r>
            <a:r>
              <a:rPr lang="en-US" sz="1800" dirty="0" smtClean="0"/>
              <a:t> </a:t>
            </a:r>
            <a:r>
              <a:rPr lang="en-US" sz="1800" dirty="0" err="1" smtClean="0"/>
              <a:t>importantes</a:t>
            </a:r>
            <a:r>
              <a:rPr lang="en-US" sz="1800" dirty="0" smtClean="0"/>
              <a:t> </a:t>
            </a:r>
            <a:r>
              <a:rPr lang="en-US" sz="1800" dirty="0" err="1" smtClean="0"/>
              <a:t>grupos</a:t>
            </a:r>
            <a:r>
              <a:rPr lang="en-US" sz="1800" dirty="0" smtClean="0"/>
              <a:t> </a:t>
            </a:r>
            <a:r>
              <a:rPr lang="en-US" sz="1800" dirty="0" err="1" smtClean="0"/>
              <a:t>automobilísticos</a:t>
            </a:r>
            <a:r>
              <a:rPr lang="en-US" sz="1800" dirty="0" smtClean="0"/>
              <a:t> do </a:t>
            </a:r>
            <a:r>
              <a:rPr lang="en-US" sz="1800" dirty="0" err="1" smtClean="0"/>
              <a:t>mundo</a:t>
            </a:r>
            <a:endParaRPr lang="en-US" sz="1800" dirty="0" smtClean="0"/>
          </a:p>
          <a:p>
            <a:pPr lvl="1"/>
            <a:r>
              <a:rPr lang="en-US" sz="1800" dirty="0" smtClean="0"/>
              <a:t>20 </a:t>
            </a:r>
            <a:r>
              <a:rPr lang="en-US" sz="1800" dirty="0" err="1"/>
              <a:t>f</a:t>
            </a:r>
            <a:r>
              <a:rPr lang="en-US" sz="1800" dirty="0" err="1" smtClean="0"/>
              <a:t>abricantes</a:t>
            </a:r>
            <a:r>
              <a:rPr lang="en-US" sz="1800" dirty="0" smtClean="0"/>
              <a:t> de </a:t>
            </a:r>
            <a:r>
              <a:rPr lang="en-US" sz="1800" dirty="0" err="1" smtClean="0"/>
              <a:t>veículos</a:t>
            </a:r>
            <a:endParaRPr lang="en-US" sz="1800" dirty="0" smtClean="0"/>
          </a:p>
          <a:p>
            <a:pPr lvl="1"/>
            <a:r>
              <a:rPr lang="en-US" sz="1800" dirty="0" smtClean="0"/>
              <a:t>7 </a:t>
            </a:r>
            <a:r>
              <a:rPr lang="en-US" sz="1800" dirty="0" err="1" smtClean="0"/>
              <a:t>produtores</a:t>
            </a:r>
            <a:r>
              <a:rPr lang="en-US" sz="1800" dirty="0" smtClean="0"/>
              <a:t> de </a:t>
            </a:r>
            <a:r>
              <a:rPr lang="en-US" sz="1800" dirty="0" err="1" smtClean="0"/>
              <a:t>máquinas</a:t>
            </a:r>
            <a:r>
              <a:rPr lang="en-US" sz="1800" dirty="0" smtClean="0"/>
              <a:t> </a:t>
            </a:r>
            <a:r>
              <a:rPr lang="en-US" sz="1800" dirty="0" err="1" smtClean="0"/>
              <a:t>agrícolas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O </a:t>
            </a:r>
            <a:r>
              <a:rPr lang="en-US" sz="1800" dirty="0" err="1" smtClean="0"/>
              <a:t>complexo</a:t>
            </a:r>
            <a:r>
              <a:rPr lang="en-US" sz="1800" dirty="0" smtClean="0"/>
              <a:t> industrial </a:t>
            </a:r>
            <a:r>
              <a:rPr lang="en-US" sz="1800" dirty="0" err="1" smtClean="0"/>
              <a:t>automotivo</a:t>
            </a:r>
            <a:r>
              <a:rPr lang="en-US" sz="1800" dirty="0" smtClean="0"/>
              <a:t> é </a:t>
            </a:r>
            <a:r>
              <a:rPr lang="en-US" sz="1800" dirty="0" err="1" smtClean="0"/>
              <a:t>composto</a:t>
            </a:r>
            <a:r>
              <a:rPr lang="en-US" sz="1800" dirty="0" smtClean="0"/>
              <a:t> </a:t>
            </a:r>
            <a:r>
              <a:rPr lang="en-US" sz="1800" dirty="0" err="1" smtClean="0"/>
              <a:t>por</a:t>
            </a:r>
            <a:r>
              <a:rPr lang="en-US" sz="1800" dirty="0" smtClean="0"/>
              <a:t>:</a:t>
            </a:r>
          </a:p>
          <a:p>
            <a:pPr lvl="1"/>
            <a:r>
              <a:rPr lang="en-US" sz="1800" dirty="0" err="1" smtClean="0"/>
              <a:t>Industrias</a:t>
            </a:r>
            <a:r>
              <a:rPr lang="en-US" sz="1800" dirty="0" smtClean="0"/>
              <a:t> </a:t>
            </a:r>
            <a:r>
              <a:rPr lang="en-US" sz="1800" dirty="0" err="1" smtClean="0"/>
              <a:t>fornecedoras</a:t>
            </a:r>
            <a:r>
              <a:rPr lang="en-US" sz="1800" dirty="0" smtClean="0"/>
              <a:t> de </a:t>
            </a:r>
            <a:r>
              <a:rPr lang="en-US" sz="1800" dirty="0" err="1" smtClean="0"/>
              <a:t>matéria</a:t>
            </a:r>
            <a:r>
              <a:rPr lang="en-US" sz="1800" dirty="0" smtClean="0"/>
              <a:t> prima</a:t>
            </a:r>
          </a:p>
          <a:p>
            <a:pPr lvl="1"/>
            <a:r>
              <a:rPr lang="en-US" sz="1800" dirty="0" err="1" smtClean="0"/>
              <a:t>Industrias</a:t>
            </a:r>
            <a:r>
              <a:rPr lang="en-US" sz="1800" dirty="0" smtClean="0"/>
              <a:t> </a:t>
            </a:r>
            <a:r>
              <a:rPr lang="en-US" sz="1800" dirty="0" err="1" smtClean="0"/>
              <a:t>fornecedoras</a:t>
            </a:r>
            <a:r>
              <a:rPr lang="en-US" sz="1800" dirty="0" smtClean="0"/>
              <a:t> de </a:t>
            </a:r>
            <a:r>
              <a:rPr lang="en-US" sz="1800" dirty="0" err="1" smtClean="0"/>
              <a:t>autopeças</a:t>
            </a:r>
            <a:endParaRPr lang="en-US" sz="1800" dirty="0" smtClean="0"/>
          </a:p>
          <a:p>
            <a:pPr lvl="1"/>
            <a:r>
              <a:rPr lang="en-US" sz="1800" dirty="0" err="1" smtClean="0"/>
              <a:t>Fabricantes</a:t>
            </a:r>
            <a:r>
              <a:rPr lang="en-US" sz="1800" dirty="0" smtClean="0"/>
              <a:t> de </a:t>
            </a:r>
            <a:r>
              <a:rPr lang="en-US" sz="1800" dirty="0" err="1" smtClean="0"/>
              <a:t>veículos</a:t>
            </a:r>
            <a:endParaRPr lang="en-US" sz="1800" dirty="0" smtClean="0"/>
          </a:p>
          <a:p>
            <a:pPr lvl="1"/>
            <a:r>
              <a:rPr lang="en-US" sz="1800" dirty="0" err="1" smtClean="0"/>
              <a:t>Fabricantes</a:t>
            </a:r>
            <a:r>
              <a:rPr lang="en-US" sz="1800" dirty="0" smtClean="0"/>
              <a:t> de </a:t>
            </a:r>
            <a:r>
              <a:rPr lang="en-US" sz="1800" dirty="0" err="1" smtClean="0"/>
              <a:t>máquinas</a:t>
            </a:r>
            <a:r>
              <a:rPr lang="en-US" sz="1800" dirty="0" smtClean="0"/>
              <a:t> </a:t>
            </a:r>
            <a:r>
              <a:rPr lang="en-US" sz="1800" dirty="0" err="1" smtClean="0"/>
              <a:t>agrícolas</a:t>
            </a:r>
            <a:endParaRPr lang="en-US" sz="1800" dirty="0" smtClean="0"/>
          </a:p>
          <a:p>
            <a:pPr lvl="1"/>
            <a:r>
              <a:rPr lang="en-US" sz="1800" dirty="0" err="1" smtClean="0"/>
              <a:t>Setor</a:t>
            </a:r>
            <a:r>
              <a:rPr lang="en-US" sz="1800" dirty="0" smtClean="0"/>
              <a:t> de </a:t>
            </a:r>
            <a:r>
              <a:rPr lang="en-US" sz="1800" dirty="0" err="1" smtClean="0"/>
              <a:t>comercialização</a:t>
            </a:r>
            <a:r>
              <a:rPr lang="en-US" sz="1800" dirty="0" smtClean="0"/>
              <a:t> de </a:t>
            </a:r>
            <a:r>
              <a:rPr lang="en-US" sz="1800" dirty="0" err="1" smtClean="0"/>
              <a:t>veículos</a:t>
            </a:r>
            <a:endParaRPr lang="en-US" sz="1800" dirty="0" smtClean="0"/>
          </a:p>
          <a:p>
            <a:pPr lvl="1"/>
            <a:r>
              <a:rPr lang="en-US" sz="1800" dirty="0" err="1" smtClean="0"/>
              <a:t>Setor</a:t>
            </a:r>
            <a:r>
              <a:rPr lang="en-US" sz="1800" dirty="0" smtClean="0"/>
              <a:t> de </a:t>
            </a:r>
            <a:r>
              <a:rPr lang="en-US" sz="1800" dirty="0" err="1" smtClean="0"/>
              <a:t>comercialização</a:t>
            </a:r>
            <a:r>
              <a:rPr lang="en-US" sz="1800" dirty="0" smtClean="0"/>
              <a:t> de </a:t>
            </a:r>
            <a:r>
              <a:rPr lang="en-US" sz="1800" dirty="0" err="1" smtClean="0"/>
              <a:t>autopeças</a:t>
            </a:r>
            <a:endParaRPr lang="en-US" sz="1800" dirty="0" smtClean="0"/>
          </a:p>
          <a:p>
            <a:pPr lvl="1"/>
            <a:r>
              <a:rPr lang="en-US" sz="1800" dirty="0" err="1" smtClean="0"/>
              <a:t>Setor</a:t>
            </a:r>
            <a:r>
              <a:rPr lang="en-US" sz="1800" dirty="0" smtClean="0"/>
              <a:t> de </a:t>
            </a:r>
            <a:r>
              <a:rPr lang="en-US" sz="1800" dirty="0" err="1" smtClean="0"/>
              <a:t>serviços</a:t>
            </a:r>
            <a:r>
              <a:rPr lang="en-US" sz="1800" dirty="0" smtClean="0"/>
              <a:t> e </a:t>
            </a:r>
            <a:r>
              <a:rPr lang="en-US" sz="1800" dirty="0" err="1" smtClean="0"/>
              <a:t>assistência</a:t>
            </a:r>
            <a:endParaRPr lang="en-US" sz="1800" dirty="0" smtClean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/>
              <a:t>Ambiente Automotivo Nacional</a:t>
            </a:r>
            <a:endParaRPr lang="pt-BR" sz="4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526" y="5012046"/>
            <a:ext cx="2709522" cy="180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092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-619472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Segmento</a:t>
            </a:r>
            <a:r>
              <a:rPr lang="en-US" b="1" dirty="0" smtClean="0"/>
              <a:t>: Hatches </a:t>
            </a:r>
            <a:r>
              <a:rPr lang="en-US" b="1" dirty="0" err="1" smtClean="0"/>
              <a:t>Compactos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20688"/>
            <a:ext cx="7931224" cy="4800600"/>
          </a:xfrm>
        </p:spPr>
        <p:txBody>
          <a:bodyPr>
            <a:noAutofit/>
          </a:bodyPr>
          <a:lstStyle/>
          <a:p>
            <a:r>
              <a:rPr lang="pt-BR" sz="2100" b="1" dirty="0" smtClean="0"/>
              <a:t>Características: </a:t>
            </a:r>
            <a:r>
              <a:rPr lang="pt-BR" sz="2100" dirty="0" smtClean="0"/>
              <a:t>maior segmento </a:t>
            </a:r>
            <a:r>
              <a:rPr lang="pt-BR" sz="2100" dirty="0"/>
              <a:t>do </a:t>
            </a:r>
            <a:r>
              <a:rPr lang="pt-BR" sz="2100" dirty="0" smtClean="0"/>
              <a:t>Brasil, grandes </a:t>
            </a:r>
            <a:r>
              <a:rPr lang="pt-BR" sz="2100" dirty="0"/>
              <a:t>mudanças nos últimos 5 </a:t>
            </a:r>
            <a:r>
              <a:rPr lang="pt-BR" sz="2100" dirty="0" smtClean="0"/>
              <a:t>anos</a:t>
            </a:r>
          </a:p>
          <a:p>
            <a:r>
              <a:rPr lang="pt-BR" sz="2100" b="1" dirty="0" smtClean="0"/>
              <a:t>Competitividade</a:t>
            </a:r>
            <a:r>
              <a:rPr lang="pt-BR" sz="2100" b="1" dirty="0"/>
              <a:t>: </a:t>
            </a:r>
            <a:r>
              <a:rPr lang="pt-BR" sz="2100" dirty="0"/>
              <a:t>aumentou muito, novas </a:t>
            </a:r>
            <a:r>
              <a:rPr lang="pt-BR" sz="2100" dirty="0" smtClean="0"/>
              <a:t>marcas, modelos</a:t>
            </a:r>
            <a:r>
              <a:rPr lang="pt-BR" sz="2100" dirty="0"/>
              <a:t>, </a:t>
            </a:r>
            <a:r>
              <a:rPr lang="pt-BR" sz="2100" dirty="0" smtClean="0"/>
              <a:t>opções</a:t>
            </a:r>
            <a:endParaRPr lang="pt-BR" sz="2100" dirty="0"/>
          </a:p>
          <a:p>
            <a:r>
              <a:rPr lang="pt-BR" sz="2100" b="1" dirty="0"/>
              <a:t>Consumidor: </a:t>
            </a:r>
            <a:r>
              <a:rPr lang="pt-BR" sz="2100" dirty="0"/>
              <a:t>mais experiente e exigente</a:t>
            </a:r>
          </a:p>
          <a:p>
            <a:r>
              <a:rPr lang="pt-BR" sz="2100" b="1" dirty="0" smtClean="0"/>
              <a:t>Novos modelos: </a:t>
            </a:r>
            <a:r>
              <a:rPr lang="pt-BR" sz="2100" dirty="0" smtClean="0"/>
              <a:t>design </a:t>
            </a:r>
            <a:r>
              <a:rPr lang="pt-BR" sz="2100" dirty="0"/>
              <a:t>mais ousado, </a:t>
            </a:r>
            <a:r>
              <a:rPr lang="pt-BR" sz="2100" dirty="0" smtClean="0"/>
              <a:t>mais </a:t>
            </a:r>
            <a:r>
              <a:rPr lang="pt-BR" sz="2100" dirty="0"/>
              <a:t>espaçosos e </a:t>
            </a:r>
            <a:r>
              <a:rPr lang="pt-BR" sz="2100" dirty="0" smtClean="0"/>
              <a:t>equipados, mais  segurança e preços competitivos</a:t>
            </a:r>
          </a:p>
        </p:txBody>
      </p:sp>
      <p:pic>
        <p:nvPicPr>
          <p:cNvPr id="5" name="Picture 1" descr="G:\CEAG\2014\Novos_Modelos\size_590_comparativ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441" r="-1569"/>
          <a:stretch/>
        </p:blipFill>
        <p:spPr bwMode="auto">
          <a:xfrm>
            <a:off x="1835696" y="3717032"/>
            <a:ext cx="515662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461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08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HB20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7609656" cy="2424336"/>
          </a:xfrm>
        </p:spPr>
        <p:txBody>
          <a:bodyPr>
            <a:normAutofit/>
          </a:bodyPr>
          <a:lstStyle/>
          <a:p>
            <a:r>
              <a:rPr lang="pt-BR" sz="2100" b="1" dirty="0"/>
              <a:t>Promessa: </a:t>
            </a:r>
            <a:r>
              <a:rPr lang="pt-BR" sz="2100" dirty="0"/>
              <a:t>revolucionar o segmento de populares no Brasil</a:t>
            </a:r>
          </a:p>
          <a:p>
            <a:r>
              <a:rPr lang="pt-BR" sz="2100" b="1" dirty="0" smtClean="0"/>
              <a:t>Fábrica: </a:t>
            </a:r>
            <a:r>
              <a:rPr lang="pt-BR" sz="2100" dirty="0"/>
              <a:t>1º. </a:t>
            </a:r>
            <a:r>
              <a:rPr lang="pt-BR" sz="2100" dirty="0" smtClean="0"/>
              <a:t>Hyundai </a:t>
            </a:r>
            <a:r>
              <a:rPr lang="pt-BR" sz="2100" dirty="0"/>
              <a:t>fabricado no </a:t>
            </a:r>
            <a:r>
              <a:rPr lang="pt-BR" sz="2100" dirty="0" smtClean="0"/>
              <a:t>Brasil - Piracicaba</a:t>
            </a:r>
          </a:p>
          <a:p>
            <a:r>
              <a:rPr lang="pt-BR" sz="2100" b="1" dirty="0" smtClean="0"/>
              <a:t>Out/ 2012:</a:t>
            </a:r>
            <a:r>
              <a:rPr lang="pt-BR" sz="2100" dirty="0" smtClean="0"/>
              <a:t> Vendas iniciadas</a:t>
            </a:r>
          </a:p>
          <a:p>
            <a:r>
              <a:rPr lang="pt-BR" sz="2100" b="1" dirty="0" err="1" smtClean="0"/>
              <a:t>Nov</a:t>
            </a:r>
            <a:r>
              <a:rPr lang="pt-BR" sz="2100" b="1" dirty="0" smtClean="0"/>
              <a:t>/ 2012: </a:t>
            </a:r>
            <a:r>
              <a:rPr lang="pt-BR" sz="2100" dirty="0" smtClean="0"/>
              <a:t>10º. mais vendido do país</a:t>
            </a:r>
          </a:p>
          <a:p>
            <a:r>
              <a:rPr lang="pt-BR" sz="2100" b="1" dirty="0" smtClean="0"/>
              <a:t>Dez/ 2013: </a:t>
            </a:r>
            <a:r>
              <a:rPr lang="pt-BR" sz="2100" dirty="0" smtClean="0"/>
              <a:t>7º. mais vendido (5º. </a:t>
            </a:r>
            <a:r>
              <a:rPr lang="pt-BR" sz="2100" dirty="0"/>
              <a:t>d</a:t>
            </a:r>
            <a:r>
              <a:rPr lang="pt-BR" sz="2100" dirty="0" smtClean="0"/>
              <a:t>a categoria)</a:t>
            </a:r>
          </a:p>
          <a:p>
            <a:r>
              <a:rPr lang="pt-BR" sz="2100" b="1" dirty="0" smtClean="0"/>
              <a:t>Problemas: </a:t>
            </a:r>
            <a:r>
              <a:rPr lang="pt-BR" sz="2100" dirty="0" smtClean="0"/>
              <a:t>+  de </a:t>
            </a:r>
            <a:r>
              <a:rPr lang="pt-BR" sz="2100" dirty="0"/>
              <a:t>100 dias para a </a:t>
            </a:r>
            <a:r>
              <a:rPr lang="pt-BR" sz="2100" dirty="0" smtClean="0"/>
              <a:t>entrega; hoje pronta entrega</a:t>
            </a:r>
          </a:p>
        </p:txBody>
      </p:sp>
      <p:pic>
        <p:nvPicPr>
          <p:cNvPr id="6147" name="Picture 3" descr="G:\CEAG\2014\Novos_Modelos\hb20_my14_gallery_01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4" b="15189"/>
          <a:stretch/>
        </p:blipFill>
        <p:spPr bwMode="auto">
          <a:xfrm>
            <a:off x="864096" y="3645024"/>
            <a:ext cx="7164288" cy="301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128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496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Fatores Chave</a:t>
            </a:r>
            <a:endParaRPr lang="pt-BR" b="1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16000" y="2740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9"/>
          <p:cNvSpPr/>
          <p:nvPr/>
        </p:nvSpPr>
        <p:spPr>
          <a:xfrm>
            <a:off x="900424" y="1809444"/>
            <a:ext cx="2931585" cy="192405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Forças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300" b="0" baseline="0" dirty="0">
                <a:solidFill>
                  <a:schemeClr val="lt1"/>
                </a:solidFill>
                <a:effectLst/>
              </a:rPr>
              <a:t>- Inovação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300" b="0" baseline="0" dirty="0">
                <a:solidFill>
                  <a:schemeClr val="lt1"/>
                </a:solidFill>
                <a:effectLst/>
              </a:rPr>
              <a:t>- Montadora que </a:t>
            </a:r>
            <a:r>
              <a:rPr lang="pt-BR" sz="1300" b="0" baseline="0" dirty="0" smtClean="0">
                <a:solidFill>
                  <a:schemeClr val="lt1"/>
                </a:solidFill>
                <a:effectLst/>
              </a:rPr>
              <a:t>+ cresce </a:t>
            </a:r>
            <a:r>
              <a:rPr lang="pt-BR" sz="1300" b="0" baseline="0" dirty="0">
                <a:solidFill>
                  <a:schemeClr val="lt1"/>
                </a:solidFill>
                <a:effectLst/>
              </a:rPr>
              <a:t>no mundo</a:t>
            </a:r>
            <a:endParaRPr lang="pt-BR" sz="1300" dirty="0">
              <a:effectLst/>
            </a:endParaRPr>
          </a:p>
          <a:p>
            <a:pPr algn="l" rtl="0"/>
            <a:r>
              <a:rPr lang="pt-BR" sz="1300" b="0" baseline="0" dirty="0" smtClean="0">
                <a:solidFill>
                  <a:schemeClr val="lt1"/>
                </a:solidFill>
              </a:rPr>
              <a:t>- Produto favorito dos clientes</a:t>
            </a:r>
            <a:endParaRPr lang="pt-BR" sz="1300" b="0" baseline="0" dirty="0">
              <a:solidFill>
                <a:schemeClr val="lt1"/>
              </a:solidFill>
              <a:effectLst/>
            </a:endParaRPr>
          </a:p>
          <a:p>
            <a:pPr algn="l" rtl="0"/>
            <a:r>
              <a:rPr lang="pt-BR" sz="1300" b="0" baseline="0" dirty="0" smtClean="0">
                <a:solidFill>
                  <a:schemeClr val="lt1"/>
                </a:solidFill>
              </a:rPr>
              <a:t>- F</a:t>
            </a:r>
            <a:r>
              <a:rPr lang="pt-BR" sz="1300" b="0" baseline="0" dirty="0">
                <a:solidFill>
                  <a:schemeClr val="lt1"/>
                </a:solidFill>
                <a:effectLst/>
              </a:rPr>
              <a:t>ábrica no Brasil</a:t>
            </a:r>
          </a:p>
          <a:p>
            <a:pPr algn="l" rtl="0"/>
            <a:r>
              <a:rPr lang="pt-BR" sz="1300" b="0" baseline="0" dirty="0">
                <a:solidFill>
                  <a:schemeClr val="lt1"/>
                </a:solidFill>
                <a:effectLst/>
              </a:rPr>
              <a:t>- Rapidez de reação</a:t>
            </a:r>
          </a:p>
          <a:p>
            <a:pPr algn="l" rtl="0"/>
            <a:endParaRPr lang="pt-BR" sz="1100" baseline="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8" name="Rounded Rectangle 14"/>
          <p:cNvSpPr/>
          <p:nvPr/>
        </p:nvSpPr>
        <p:spPr>
          <a:xfrm>
            <a:off x="4088688" y="1814212"/>
            <a:ext cx="2931584" cy="19240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Fraquezas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Falta de tradição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Demora inicial no atendimento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Preço 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Custo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Dependência do mercado brasileiro</a:t>
            </a:r>
          </a:p>
          <a:p>
            <a:pPr marL="171450" indent="-171450" rtl="0">
              <a:buFontTx/>
              <a:buChar char="-"/>
            </a:pPr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Rounded Rectangle 13"/>
          <p:cNvSpPr/>
          <p:nvPr/>
        </p:nvSpPr>
        <p:spPr>
          <a:xfrm>
            <a:off x="4095103" y="4032223"/>
            <a:ext cx="2941108" cy="192405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b="1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Oportunidades</a:t>
            </a:r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Maior segmento do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Valorização da inovação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Aumento da capacidade no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Exportação para a América Latina</a:t>
            </a:r>
          </a:p>
          <a:p>
            <a:pPr marL="285750" indent="-285750" rtl="0">
              <a:buFontTx/>
              <a:buChar char="-"/>
            </a:pPr>
            <a:endParaRPr lang="pt-BR" sz="13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Rounded Rectangle 15"/>
          <p:cNvSpPr/>
          <p:nvPr/>
        </p:nvSpPr>
        <p:spPr>
          <a:xfrm>
            <a:off x="893176" y="4045709"/>
            <a:ext cx="2931585" cy="19240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Ameaças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Novos concorrentes 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Produtos cada vez mais baratos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Clientes cada vez mais exigentes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Reação das marcas tradicionais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Sistema tributário brasileiro</a:t>
            </a:r>
          </a:p>
        </p:txBody>
      </p:sp>
      <p:sp>
        <p:nvSpPr>
          <p:cNvPr id="22" name="Seta para baixo 21"/>
          <p:cNvSpPr/>
          <p:nvPr/>
        </p:nvSpPr>
        <p:spPr>
          <a:xfrm>
            <a:off x="3779912" y="1700808"/>
            <a:ext cx="360040" cy="475252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Seta para a direita 23"/>
          <p:cNvSpPr/>
          <p:nvPr/>
        </p:nvSpPr>
        <p:spPr>
          <a:xfrm>
            <a:off x="899592" y="3702050"/>
            <a:ext cx="6552728" cy="37502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para baixo 25"/>
          <p:cNvSpPr/>
          <p:nvPr/>
        </p:nvSpPr>
        <p:spPr>
          <a:xfrm>
            <a:off x="3779912" y="1588829"/>
            <a:ext cx="360040" cy="475252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para a direita 26"/>
          <p:cNvSpPr/>
          <p:nvPr/>
        </p:nvSpPr>
        <p:spPr>
          <a:xfrm>
            <a:off x="683568" y="3700549"/>
            <a:ext cx="6552728" cy="37502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594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5269"/>
              </p:ext>
            </p:extLst>
          </p:nvPr>
        </p:nvGraphicFramePr>
        <p:xfrm>
          <a:off x="1475656" y="1124744"/>
          <a:ext cx="5544616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308"/>
                <a:gridCol w="2772308"/>
              </a:tblGrid>
              <a:tr h="201622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1622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Dodecagon 1"/>
          <p:cNvSpPr/>
          <p:nvPr/>
        </p:nvSpPr>
        <p:spPr>
          <a:xfrm>
            <a:off x="5934050" y="2694310"/>
            <a:ext cx="438150" cy="3746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7</a:t>
            </a:r>
          </a:p>
        </p:txBody>
      </p:sp>
      <p:sp>
        <p:nvSpPr>
          <p:cNvPr id="6" name="Dodecagon 8"/>
          <p:cNvSpPr/>
          <p:nvPr/>
        </p:nvSpPr>
        <p:spPr>
          <a:xfrm>
            <a:off x="4355976" y="3264024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2</a:t>
            </a:r>
          </a:p>
        </p:txBody>
      </p:sp>
      <p:sp>
        <p:nvSpPr>
          <p:cNvPr id="7" name="Dodecagon 9"/>
          <p:cNvSpPr/>
          <p:nvPr/>
        </p:nvSpPr>
        <p:spPr>
          <a:xfrm>
            <a:off x="6444208" y="1544709"/>
            <a:ext cx="438150" cy="4064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3</a:t>
            </a:r>
          </a:p>
        </p:txBody>
      </p:sp>
      <p:sp>
        <p:nvSpPr>
          <p:cNvPr id="8" name="Dodecagon 11"/>
          <p:cNvSpPr/>
          <p:nvPr/>
        </p:nvSpPr>
        <p:spPr>
          <a:xfrm>
            <a:off x="5292080" y="4409802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6</a:t>
            </a:r>
          </a:p>
        </p:txBody>
      </p:sp>
      <p:sp>
        <p:nvSpPr>
          <p:cNvPr id="9" name="Dodecagon 12"/>
          <p:cNvSpPr/>
          <p:nvPr/>
        </p:nvSpPr>
        <p:spPr>
          <a:xfrm>
            <a:off x="2339752" y="4632176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5</a:t>
            </a:r>
          </a:p>
        </p:txBody>
      </p:sp>
      <p:sp>
        <p:nvSpPr>
          <p:cNvPr id="10" name="Dodecagon 13"/>
          <p:cNvSpPr/>
          <p:nvPr/>
        </p:nvSpPr>
        <p:spPr>
          <a:xfrm>
            <a:off x="3707904" y="3840088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1</a:t>
            </a:r>
          </a:p>
        </p:txBody>
      </p:sp>
      <p:sp>
        <p:nvSpPr>
          <p:cNvPr id="11" name="Dodecagon 14"/>
          <p:cNvSpPr/>
          <p:nvPr/>
        </p:nvSpPr>
        <p:spPr>
          <a:xfrm>
            <a:off x="2981722" y="2177554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4</a:t>
            </a:r>
          </a:p>
        </p:txBody>
      </p:sp>
      <p:sp>
        <p:nvSpPr>
          <p:cNvPr id="12" name="Dodecagon 15"/>
          <p:cNvSpPr/>
          <p:nvPr/>
        </p:nvSpPr>
        <p:spPr>
          <a:xfrm>
            <a:off x="1617471" y="1239940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8</a:t>
            </a:r>
          </a:p>
        </p:txBody>
      </p:sp>
      <p:sp>
        <p:nvSpPr>
          <p:cNvPr id="25" name="Título 1"/>
          <p:cNvSpPr>
            <a:spLocks noGrp="1"/>
          </p:cNvSpPr>
          <p:nvPr>
            <p:ph type="title"/>
          </p:nvPr>
        </p:nvSpPr>
        <p:spPr>
          <a:xfrm>
            <a:off x="480392" y="-234280"/>
            <a:ext cx="7620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Impacto </a:t>
            </a:r>
            <a:r>
              <a:rPr lang="pt-BR" sz="5100" b="1" dirty="0" smtClean="0"/>
              <a:t>x Incerteza</a:t>
            </a:r>
            <a:endParaRPr lang="pt-BR" sz="5100" b="1" dirty="0"/>
          </a:p>
        </p:txBody>
      </p:sp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426752"/>
              </p:ext>
            </p:extLst>
          </p:nvPr>
        </p:nvGraphicFramePr>
        <p:xfrm>
          <a:off x="1115615" y="1124744"/>
          <a:ext cx="288033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3"/>
              </a:tblGrid>
              <a:tr h="4032448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Menor</a:t>
                      </a:r>
                      <a:r>
                        <a:rPr lang="pt-B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(IMPACTO)           Maior     </a:t>
                      </a:r>
                      <a:endParaRPr lang="pt-B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vert="vert270"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167478"/>
              </p:ext>
            </p:extLst>
          </p:nvPr>
        </p:nvGraphicFramePr>
        <p:xfrm>
          <a:off x="1475656" y="5172298"/>
          <a:ext cx="5472608" cy="48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</a:tblGrid>
              <a:tr h="488950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Menor</a:t>
                      </a:r>
                      <a:r>
                        <a:rPr lang="pt-B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(INCERTEZA)           Maior     </a:t>
                      </a:r>
                      <a:endParaRPr lang="pt-B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782813"/>
              </p:ext>
            </p:extLst>
          </p:nvPr>
        </p:nvGraphicFramePr>
        <p:xfrm>
          <a:off x="1237640" y="5733256"/>
          <a:ext cx="6070664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070"/>
                <a:gridCol w="1035240"/>
                <a:gridCol w="897382"/>
                <a:gridCol w="947547"/>
                <a:gridCol w="576580"/>
                <a:gridCol w="675450"/>
                <a:gridCol w="692785"/>
                <a:gridCol w="562610"/>
              </a:tblGrid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1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2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3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4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5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6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7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8</a:t>
                      </a:r>
                      <a:endParaRPr lang="pt-BR" sz="1200" dirty="0"/>
                    </a:p>
                  </a:txBody>
                  <a:tcPr marL="45720" marR="45720" anchor="ctr"/>
                </a:tc>
              </a:tr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Cliente 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Concorrência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Econômico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Tecnológico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Social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Político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Jurídico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Físico</a:t>
                      </a:r>
                      <a:endParaRPr lang="pt-BR" sz="1200" dirty="0"/>
                    </a:p>
                  </a:txBody>
                  <a:tcPr marL="45720" marR="457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81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Principais Players - 2013</a:t>
            </a:r>
            <a:endParaRPr lang="pt-BR" b="1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955232" y="1484784"/>
            <a:ext cx="3289176" cy="4896544"/>
          </a:xfrm>
        </p:spPr>
        <p:txBody>
          <a:bodyPr>
            <a:normAutofit/>
          </a:bodyPr>
          <a:lstStyle/>
          <a:p>
            <a:r>
              <a:rPr lang="pt-BR" sz="2100" b="1" dirty="0" smtClean="0"/>
              <a:t>Fiat</a:t>
            </a:r>
            <a:r>
              <a:rPr lang="pt-BR" sz="2100" b="1" dirty="0"/>
              <a:t>, </a:t>
            </a:r>
            <a:r>
              <a:rPr lang="pt-BR" sz="2100" b="1" dirty="0" smtClean="0"/>
              <a:t>Volkswagen</a:t>
            </a:r>
            <a:r>
              <a:rPr lang="pt-BR" sz="2100" b="1" dirty="0"/>
              <a:t>, Chevrolet e </a:t>
            </a:r>
            <a:r>
              <a:rPr lang="pt-BR" sz="2100" b="1" dirty="0" smtClean="0"/>
              <a:t>Ford: </a:t>
            </a:r>
            <a:r>
              <a:rPr lang="pt-BR" sz="2100" dirty="0" smtClean="0"/>
              <a:t>menos </a:t>
            </a:r>
            <a:r>
              <a:rPr lang="pt-BR" sz="2100" dirty="0"/>
              <a:t>de 70% </a:t>
            </a:r>
            <a:r>
              <a:rPr lang="pt-BR" sz="2100" dirty="0" smtClean="0"/>
              <a:t>do mercado – 1ª</a:t>
            </a:r>
            <a:r>
              <a:rPr lang="pt-BR" sz="2100" dirty="0"/>
              <a:t>. vez na </a:t>
            </a:r>
            <a:r>
              <a:rPr lang="pt-BR" sz="2100" dirty="0" smtClean="0"/>
              <a:t>história</a:t>
            </a:r>
          </a:p>
          <a:p>
            <a:pPr marL="114300" indent="0">
              <a:buNone/>
            </a:pPr>
            <a:endParaRPr lang="pt-BR" sz="2100" dirty="0" smtClean="0"/>
          </a:p>
          <a:p>
            <a:r>
              <a:rPr lang="pt-BR" sz="2100" b="1" dirty="0" smtClean="0"/>
              <a:t>Novidades para 2014:</a:t>
            </a:r>
          </a:p>
          <a:p>
            <a:pPr marL="114300" indent="0">
              <a:buNone/>
            </a:pPr>
            <a:r>
              <a:rPr lang="pt-BR" sz="2100" b="1" dirty="0"/>
              <a:t> </a:t>
            </a:r>
            <a:r>
              <a:rPr lang="pt-BR" sz="2100" b="1" dirty="0" smtClean="0"/>
              <a:t>   </a:t>
            </a:r>
            <a:r>
              <a:rPr lang="pt-BR" sz="2100" dirty="0" smtClean="0"/>
              <a:t>Volkswagen </a:t>
            </a:r>
            <a:r>
              <a:rPr lang="pt-BR" sz="2100" dirty="0" err="1" smtClean="0"/>
              <a:t>Up</a:t>
            </a:r>
            <a:r>
              <a:rPr lang="pt-BR" sz="2100" dirty="0" smtClean="0"/>
              <a:t>!</a:t>
            </a:r>
          </a:p>
          <a:p>
            <a:pPr marL="114300" indent="0">
              <a:buNone/>
            </a:pPr>
            <a:r>
              <a:rPr lang="pt-BR" sz="2100" dirty="0" smtClean="0"/>
              <a:t>    Ford Ka</a:t>
            </a:r>
          </a:p>
          <a:p>
            <a:pPr marL="114300" indent="0">
              <a:buNone/>
            </a:pPr>
            <a:r>
              <a:rPr lang="pt-BR" sz="2100" dirty="0" smtClean="0"/>
              <a:t>    Renault </a:t>
            </a:r>
            <a:r>
              <a:rPr lang="pt-BR" sz="2100" dirty="0" err="1" smtClean="0"/>
              <a:t>Sandero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 smtClean="0"/>
              <a:t>    Nissan </a:t>
            </a:r>
            <a:r>
              <a:rPr lang="pt-BR" sz="2100" dirty="0" err="1" smtClean="0"/>
              <a:t>March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/>
              <a:t> </a:t>
            </a:r>
            <a:r>
              <a:rPr lang="pt-BR" sz="2100" dirty="0" smtClean="0"/>
              <a:t>   </a:t>
            </a:r>
            <a:r>
              <a:rPr lang="pt-BR" sz="2100" dirty="0" err="1" smtClean="0"/>
              <a:t>Chery</a:t>
            </a:r>
            <a:r>
              <a:rPr lang="pt-BR" sz="2100" dirty="0" smtClean="0"/>
              <a:t> QQ</a:t>
            </a:r>
          </a:p>
          <a:p>
            <a:pPr marL="114300" indent="0">
              <a:buNone/>
            </a:pPr>
            <a:r>
              <a:rPr lang="pt-BR" sz="2100" dirty="0" smtClean="0"/>
              <a:t>    Fiat </a:t>
            </a:r>
            <a:r>
              <a:rPr lang="pt-BR" sz="2100" dirty="0"/>
              <a:t>Uno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en-US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15841"/>
              </p:ext>
            </p:extLst>
          </p:nvPr>
        </p:nvGraphicFramePr>
        <p:xfrm>
          <a:off x="899591" y="1446870"/>
          <a:ext cx="3528393" cy="4697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664"/>
                <a:gridCol w="1916456"/>
                <a:gridCol w="1048273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Modelo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Vendas</a:t>
                      </a: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Volkswagen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Gol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255.055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Uno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184.376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3o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Palio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177.031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Ford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Fiesta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137.547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5o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+mn-lt"/>
                        </a:rPr>
                        <a:t>Hyundai </a:t>
                      </a:r>
                      <a:r>
                        <a:rPr lang="en-US" sz="1800" b="1" dirty="0">
                          <a:effectLst/>
                          <a:latin typeface="+mn-lt"/>
                        </a:rPr>
                        <a:t>HB20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122.383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6o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Chevrolet Onix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122.340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Volkswagen Fox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113.708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8o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Renault Sandero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102.520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9o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Chevrolet Celta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74.655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Fiat Punto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40.407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16000" y="2740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724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792088"/>
          </a:xfrm>
        </p:spPr>
        <p:txBody>
          <a:bodyPr/>
          <a:lstStyle/>
          <a:p>
            <a:pPr algn="ctr"/>
            <a:r>
              <a:rPr lang="pt-BR" sz="3600" b="1" dirty="0"/>
              <a:t>Ambiente Atual </a:t>
            </a:r>
            <a:r>
              <a:rPr lang="pt-BR" sz="3600" b="1" dirty="0" smtClean="0"/>
              <a:t>vs. Ambiente</a:t>
            </a:r>
            <a:r>
              <a:rPr lang="pt-BR" sz="3600" b="1" dirty="0" smtClean="0"/>
              <a:t> </a:t>
            </a:r>
            <a:r>
              <a:rPr lang="pt-BR" sz="3600" b="1" dirty="0"/>
              <a:t>Futuro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7620000" cy="5472608"/>
          </a:xfrm>
        </p:spPr>
        <p:txBody>
          <a:bodyPr>
            <a:noAutofit/>
          </a:bodyPr>
          <a:lstStyle/>
          <a:p>
            <a:r>
              <a:rPr lang="pt-BR" sz="1800" b="1" dirty="0"/>
              <a:t>Venda de veículos novos</a:t>
            </a:r>
            <a:r>
              <a:rPr lang="pt-BR" sz="1800" b="1" dirty="0" smtClean="0"/>
              <a:t>:</a:t>
            </a:r>
            <a:endParaRPr lang="pt-BR" sz="1800" b="1" dirty="0"/>
          </a:p>
          <a:p>
            <a:pPr lvl="1"/>
            <a:r>
              <a:rPr lang="pt-BR" sz="1600" u="sng" dirty="0" smtClean="0"/>
              <a:t>Atual</a:t>
            </a:r>
            <a:r>
              <a:rPr lang="pt-BR" sz="1600" dirty="0"/>
              <a:t>: buscando acelerar a economia, montadoras e governo reduzem preços e impostos visando aumentar as vendas.</a:t>
            </a:r>
          </a:p>
          <a:p>
            <a:pPr lvl="1"/>
            <a:r>
              <a:rPr lang="pt-BR" sz="1600" u="sng" dirty="0" smtClean="0"/>
              <a:t>Futuro</a:t>
            </a:r>
            <a:r>
              <a:rPr lang="pt-BR" sz="1600" dirty="0"/>
              <a:t>: para manter o mercado </a:t>
            </a:r>
            <a:r>
              <a:rPr lang="pt-BR" sz="1600" dirty="0" smtClean="0"/>
              <a:t>aquecido, </a:t>
            </a:r>
            <a:r>
              <a:rPr lang="pt-BR" sz="1600" dirty="0"/>
              <a:t>a tendência é seguir reduzindo custos de produção para melhorar a competitividade e manter as </a:t>
            </a:r>
            <a:r>
              <a:rPr lang="pt-BR" sz="1600" dirty="0" smtClean="0"/>
              <a:t>vendas.</a:t>
            </a:r>
          </a:p>
          <a:p>
            <a:pPr marL="411480" lvl="1" indent="0">
              <a:buNone/>
            </a:pPr>
            <a:endParaRPr lang="pt-BR" sz="1400" b="1" dirty="0"/>
          </a:p>
          <a:p>
            <a:pPr>
              <a:buFont typeface="Arial"/>
              <a:buChar char="•"/>
            </a:pPr>
            <a:r>
              <a:rPr lang="pt-BR" sz="1800" b="1" dirty="0" smtClean="0"/>
              <a:t>Espaço </a:t>
            </a:r>
            <a:r>
              <a:rPr lang="pt-BR" sz="1800" b="1" dirty="0"/>
              <a:t>urbano</a:t>
            </a:r>
            <a:r>
              <a:rPr lang="pt-BR" sz="1800" b="1" dirty="0" smtClean="0"/>
              <a:t>:</a:t>
            </a:r>
            <a:endParaRPr lang="pt-BR" sz="1800" b="1" dirty="0"/>
          </a:p>
          <a:p>
            <a:pPr lvl="1"/>
            <a:r>
              <a:rPr lang="pt-BR" sz="1600" u="sng" dirty="0" smtClean="0"/>
              <a:t>Atual</a:t>
            </a:r>
            <a:r>
              <a:rPr lang="pt-BR" sz="1600" dirty="0"/>
              <a:t>: o crescimento das vendas ocasiona excesso de veículos e consequente tráfego e </a:t>
            </a:r>
            <a:r>
              <a:rPr lang="pt-BR" sz="1600" dirty="0" smtClean="0"/>
              <a:t>congestionamentos.</a:t>
            </a:r>
          </a:p>
          <a:p>
            <a:pPr lvl="1"/>
            <a:r>
              <a:rPr lang="pt-BR" sz="1600" u="sng" dirty="0" smtClean="0"/>
              <a:t>Futuro</a:t>
            </a:r>
            <a:r>
              <a:rPr lang="pt-BR" sz="1600" dirty="0"/>
              <a:t>: a continuidade das políticas de preço e acesso aos veículos tendem a seguir o crescimento de vendas e agravar as condições de tráfego e congestionamentos, principalmente em centros urbanos.</a:t>
            </a:r>
            <a:br>
              <a:rPr lang="pt-BR" sz="1600" dirty="0"/>
            </a:br>
            <a:endParaRPr lang="pt-BR" sz="1600" b="1" dirty="0"/>
          </a:p>
          <a:p>
            <a:r>
              <a:rPr lang="pt-BR" sz="1800" b="1" dirty="0" smtClean="0"/>
              <a:t>Transporte </a:t>
            </a:r>
            <a:r>
              <a:rPr lang="pt-BR" sz="1800" b="1" dirty="0"/>
              <a:t>público</a:t>
            </a:r>
            <a:r>
              <a:rPr lang="pt-BR" sz="1800" b="1" dirty="0" smtClean="0"/>
              <a:t>:</a:t>
            </a:r>
            <a:endParaRPr lang="pt-BR" sz="1800" b="1" dirty="0"/>
          </a:p>
          <a:p>
            <a:pPr lvl="1"/>
            <a:r>
              <a:rPr lang="pt-BR" sz="1600" u="sng" dirty="0" smtClean="0"/>
              <a:t>Atual</a:t>
            </a:r>
            <a:r>
              <a:rPr lang="pt-BR" sz="1600" dirty="0"/>
              <a:t>: as políticas governamentais iniciam o incentivo ao uso de transporte público, ampliando as linhas de trem e metro, e ampliando os corredores de </a:t>
            </a:r>
            <a:r>
              <a:rPr lang="pt-BR" sz="1600" dirty="0" smtClean="0"/>
              <a:t>ônibus.</a:t>
            </a:r>
          </a:p>
          <a:p>
            <a:pPr lvl="1"/>
            <a:r>
              <a:rPr lang="pt-BR" sz="1600" u="sng" dirty="0" smtClean="0"/>
              <a:t>Futuro</a:t>
            </a:r>
            <a:r>
              <a:rPr lang="pt-BR" sz="1600" dirty="0"/>
              <a:t>: a ampliação do transporte público e a dificuldade de mobilidade tendem a causar uma redução na utilização de veículos particulares, reduzindo assim as vendas</a:t>
            </a:r>
            <a:r>
              <a:rPr lang="pt-BR" sz="1600" dirty="0" smtClean="0"/>
              <a:t>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222305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r>
              <a:rPr lang="pt-BR" dirty="0" smtClean="0"/>
              <a:t>Para o seguimento automobilístico o espaço para gerar Clusters é formado em volta das fábricas, direcionado ao mercado de reposição de peças e treinamento de mão de obra especializada </a:t>
            </a:r>
          </a:p>
          <a:p>
            <a:endParaRPr lang="pt-BR" dirty="0" smtClean="0"/>
          </a:p>
          <a:p>
            <a:r>
              <a:rPr lang="pt-BR" dirty="0" smtClean="0"/>
              <a:t>No exemplo da Hyundai, vemos abaixo algumas notícias que caracterizam a possibilidade de formação de Clusters com o início da fábrica na cidade de Piracicaba.</a:t>
            </a: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49" y="4653136"/>
            <a:ext cx="73707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43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1549</TotalTime>
  <Words>1524</Words>
  <Application>Microsoft Macintosh PowerPoint</Application>
  <PresentationFormat>On-screen Show (4:3)</PresentationFormat>
  <Paragraphs>352</Paragraphs>
  <Slides>19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Adjacência</vt:lpstr>
      <vt:lpstr>Novos Modelos de Negócio Setor Automobilístico</vt:lpstr>
      <vt:lpstr>Ambiente Automotivo Nacional</vt:lpstr>
      <vt:lpstr> Segmento: Hatches Compactos</vt:lpstr>
      <vt:lpstr> HB20</vt:lpstr>
      <vt:lpstr> Fatores Chave</vt:lpstr>
      <vt:lpstr> Impacto x Incerteza</vt:lpstr>
      <vt:lpstr> Principais Players - 2013</vt:lpstr>
      <vt:lpstr>Ambiente Atual vs. Ambiente Futuro</vt:lpstr>
      <vt:lpstr> APLs/Clusters</vt:lpstr>
      <vt:lpstr> APLs/Clusters</vt:lpstr>
      <vt:lpstr> APLs/Clusters</vt:lpstr>
      <vt:lpstr>CANVAS</vt:lpstr>
      <vt:lpstr>Hyundai – Evolução Histórica</vt:lpstr>
      <vt:lpstr>Hyundai – Evolução Histórica</vt:lpstr>
      <vt:lpstr>Hyundai – Modelo de Produção</vt:lpstr>
      <vt:lpstr>Hyundai – Modelo de Produção</vt:lpstr>
      <vt:lpstr>Hyundai – Modelo de Produção</vt:lpstr>
      <vt:lpstr>A Inovação para a Hyundai</vt:lpstr>
      <vt:lpstr>PowerPoint Presentation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Novos Modelos de Negócio Setor Automobilístico</dc:title>
  <dc:creator>sbm</dc:creator>
  <cp:lastModifiedBy>Rafael Marchi</cp:lastModifiedBy>
  <cp:revision>112</cp:revision>
  <dcterms:created xsi:type="dcterms:W3CDTF">2014-02-24T20:22:36Z</dcterms:created>
  <dcterms:modified xsi:type="dcterms:W3CDTF">2014-04-08T00:07:27Z</dcterms:modified>
</cp:coreProperties>
</file>